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4" r:id="rId2"/>
    <p:sldId id="288" r:id="rId3"/>
    <p:sldId id="285" r:id="rId4"/>
    <p:sldId id="287" r:id="rId5"/>
    <p:sldId id="290" r:id="rId6"/>
    <p:sldId id="289" r:id="rId7"/>
    <p:sldId id="286" r:id="rId8"/>
    <p:sldId id="256" r:id="rId9"/>
    <p:sldId id="257" r:id="rId10"/>
    <p:sldId id="271" r:id="rId11"/>
    <p:sldId id="258" r:id="rId12"/>
    <p:sldId id="272" r:id="rId13"/>
    <p:sldId id="260" r:id="rId14"/>
    <p:sldId id="273" r:id="rId15"/>
    <p:sldId id="261" r:id="rId16"/>
    <p:sldId id="277" r:id="rId17"/>
    <p:sldId id="262" r:id="rId18"/>
    <p:sldId id="278" r:id="rId19"/>
    <p:sldId id="263" r:id="rId20"/>
    <p:sldId id="279" r:id="rId21"/>
    <p:sldId id="264" r:id="rId22"/>
    <p:sldId id="280" r:id="rId23"/>
    <p:sldId id="265" r:id="rId24"/>
    <p:sldId id="281" r:id="rId25"/>
    <p:sldId id="267" r:id="rId26"/>
    <p:sldId id="283" r:id="rId27"/>
    <p:sldId id="269" r:id="rId28"/>
    <p:sldId id="276" r:id="rId29"/>
    <p:sldId id="270" r:id="rId30"/>
    <p:sldId id="291" r:id="rId31"/>
    <p:sldId id="292" r:id="rId32"/>
    <p:sldId id="2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YxgaEOGdAGrenoS8+fkrUA==" hashData="ItHL008hedJZNmQFNuSaCZ+uftqEjbIZxY4uEE/0fe/ElI3gifTAYGw898WskIy0NEzqXTPw79koLrWhBv0FE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5E69"/>
    <a:srgbClr val="023047"/>
    <a:srgbClr val="91C4E0"/>
    <a:srgbClr val="F1F3F2"/>
    <a:srgbClr val="ABC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9" autoAdjust="0"/>
    <p:restoredTop sz="94660"/>
  </p:normalViewPr>
  <p:slideViewPr>
    <p:cSldViewPr snapToGrid="0">
      <p:cViewPr varScale="1">
        <p:scale>
          <a:sx n="77" d="100"/>
          <a:sy n="77" d="100"/>
        </p:scale>
        <p:origin x="96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ya Das" userId="2bb2ee13e1e36264" providerId="LiveId" clId="{58ACD9E4-43B6-4515-9A5F-3BB135159560}"/>
    <pc:docChg chg="modSld">
      <pc:chgData name="Ananya Das" userId="2bb2ee13e1e36264" providerId="LiveId" clId="{58ACD9E4-43B6-4515-9A5F-3BB135159560}" dt="2024-05-22T05:28:37.088" v="23" actId="1076"/>
      <pc:docMkLst>
        <pc:docMk/>
      </pc:docMkLst>
      <pc:sldChg chg="modSp mod">
        <pc:chgData name="Ananya Das" userId="2bb2ee13e1e36264" providerId="LiveId" clId="{58ACD9E4-43B6-4515-9A5F-3BB135159560}" dt="2024-05-22T05:28:37.088" v="23" actId="1076"/>
        <pc:sldMkLst>
          <pc:docMk/>
          <pc:sldMk cId="2410708336" sldId="288"/>
        </pc:sldMkLst>
        <pc:spChg chg="mod">
          <ac:chgData name="Ananya Das" userId="2bb2ee13e1e36264" providerId="LiveId" clId="{58ACD9E4-43B6-4515-9A5F-3BB135159560}" dt="2024-05-22T05:28:37.088" v="23" actId="1076"/>
          <ac:spMkLst>
            <pc:docMk/>
            <pc:sldMk cId="2410708336" sldId="288"/>
            <ac:spMk id="7" creationId="{3B2E8C5C-EC99-B29D-3806-76BE1DF2BC57}"/>
          </ac:spMkLst>
        </pc:spChg>
        <pc:spChg chg="mod">
          <ac:chgData name="Ananya Das" userId="2bb2ee13e1e36264" providerId="LiveId" clId="{58ACD9E4-43B6-4515-9A5F-3BB135159560}" dt="2024-05-22T05:28:21.059" v="20" actId="113"/>
          <ac:spMkLst>
            <pc:docMk/>
            <pc:sldMk cId="2410708336" sldId="288"/>
            <ac:spMk id="10" creationId="{74139B02-D6B1-42DD-4080-E49A04AAE2B7}"/>
          </ac:spMkLst>
        </pc:spChg>
        <pc:spChg chg="mod">
          <ac:chgData name="Ananya Das" userId="2bb2ee13e1e36264" providerId="LiveId" clId="{58ACD9E4-43B6-4515-9A5F-3BB135159560}" dt="2024-05-22T05:27:57.052" v="14" actId="1076"/>
          <ac:spMkLst>
            <pc:docMk/>
            <pc:sldMk cId="2410708336" sldId="288"/>
            <ac:spMk id="12" creationId="{0F2F7E57-49DA-82A2-7126-907B77859FE1}"/>
          </ac:spMkLst>
        </pc:spChg>
      </pc:sldChg>
    </pc:docChg>
  </pc:docChgLst>
  <pc:docChgLst>
    <pc:chgData name="Ananya Das" userId="2bb2ee13e1e36264" providerId="LiveId" clId="{0D417CED-CF16-44C7-8B20-1F055A58B00A}"/>
    <pc:docChg chg="undo custSel modSld">
      <pc:chgData name="Ananya Das" userId="2bb2ee13e1e36264" providerId="LiveId" clId="{0D417CED-CF16-44C7-8B20-1F055A58B00A}" dt="2024-05-21T18:04:05.786" v="61" actId="20577"/>
      <pc:docMkLst>
        <pc:docMk/>
      </pc:docMkLst>
      <pc:sldChg chg="addSp delSp modSp mod">
        <pc:chgData name="Ananya Das" userId="2bb2ee13e1e36264" providerId="LiveId" clId="{0D417CED-CF16-44C7-8B20-1F055A58B00A}" dt="2024-05-21T17:41:31.547" v="32" actId="1038"/>
        <pc:sldMkLst>
          <pc:docMk/>
          <pc:sldMk cId="3953669292" sldId="262"/>
        </pc:sldMkLst>
        <pc:picChg chg="add mod modCrop">
          <ac:chgData name="Ananya Das" userId="2bb2ee13e1e36264" providerId="LiveId" clId="{0D417CED-CF16-44C7-8B20-1F055A58B00A}" dt="2024-05-21T17:41:31.547" v="32" actId="1038"/>
          <ac:picMkLst>
            <pc:docMk/>
            <pc:sldMk cId="3953669292" sldId="262"/>
            <ac:picMk id="2" creationId="{C7B8C92B-55CB-1CBD-55B1-943546CCA813}"/>
          </ac:picMkLst>
        </pc:picChg>
        <pc:picChg chg="del">
          <ac:chgData name="Ananya Das" userId="2bb2ee13e1e36264" providerId="LiveId" clId="{0D417CED-CF16-44C7-8B20-1F055A58B00A}" dt="2024-05-21T17:40:36.009" v="0" actId="478"/>
          <ac:picMkLst>
            <pc:docMk/>
            <pc:sldMk cId="3953669292" sldId="262"/>
            <ac:picMk id="7" creationId="{F9C4652F-7AC8-D954-4871-0B418938288A}"/>
          </ac:picMkLst>
        </pc:picChg>
        <pc:picChg chg="mod">
          <ac:chgData name="Ananya Das" userId="2bb2ee13e1e36264" providerId="LiveId" clId="{0D417CED-CF16-44C7-8B20-1F055A58B00A}" dt="2024-05-21T17:41:12.847" v="11" actId="1076"/>
          <ac:picMkLst>
            <pc:docMk/>
            <pc:sldMk cId="3953669292" sldId="262"/>
            <ac:picMk id="10" creationId="{36D76A40-F7BD-5B7E-06CE-12EC8B985BD5}"/>
          </ac:picMkLst>
        </pc:picChg>
      </pc:sldChg>
      <pc:sldChg chg="modSp mod">
        <pc:chgData name="Ananya Das" userId="2bb2ee13e1e36264" providerId="LiveId" clId="{0D417CED-CF16-44C7-8B20-1F055A58B00A}" dt="2024-05-21T18:03:56.056" v="55" actId="20577"/>
        <pc:sldMkLst>
          <pc:docMk/>
          <pc:sldMk cId="2228521466" sldId="291"/>
        </pc:sldMkLst>
        <pc:spChg chg="mod">
          <ac:chgData name="Ananya Das" userId="2bb2ee13e1e36264" providerId="LiveId" clId="{0D417CED-CF16-44C7-8B20-1F055A58B00A}" dt="2024-05-21T18:03:56.056" v="55" actId="20577"/>
          <ac:spMkLst>
            <pc:docMk/>
            <pc:sldMk cId="2228521466" sldId="291"/>
            <ac:spMk id="6" creationId="{26D523E3-3E60-996F-B371-25EAE86CE5DD}"/>
          </ac:spMkLst>
        </pc:spChg>
      </pc:sldChg>
      <pc:sldChg chg="modSp mod">
        <pc:chgData name="Ananya Das" userId="2bb2ee13e1e36264" providerId="LiveId" clId="{0D417CED-CF16-44C7-8B20-1F055A58B00A}" dt="2024-05-21T18:04:05.786" v="61" actId="20577"/>
        <pc:sldMkLst>
          <pc:docMk/>
          <pc:sldMk cId="4218915087" sldId="292"/>
        </pc:sldMkLst>
        <pc:spChg chg="mod">
          <ac:chgData name="Ananya Das" userId="2bb2ee13e1e36264" providerId="LiveId" clId="{0D417CED-CF16-44C7-8B20-1F055A58B00A}" dt="2024-05-21T18:04:05.786" v="61" actId="20577"/>
          <ac:spMkLst>
            <pc:docMk/>
            <pc:sldMk cId="4218915087" sldId="292"/>
            <ac:spMk id="6" creationId="{26D523E3-3E60-996F-B371-25EAE86CE5D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18.451"/>
    </inkml:context>
    <inkml:brush xml:id="br0">
      <inkml:brushProperty name="width" value="0.05" units="cm"/>
      <inkml:brushProperty name="height" value="0.05" units="cm"/>
      <inkml:brushProperty name="color" value="#023047"/>
    </inkml:brush>
  </inkml:definitions>
  <inkml:trace contextRef="#ctx0" brushRef="#br0">0 1 24575,'1079'0'0,"-936"14"0,22-7 0,-351-8 0,94 2 0,-1 6 0,89-7 0,0 1 0,0-1 0,1 1 0,-1 0 0,0 0 0,1 0 0,-1 1 0,-3 1 0,3-1 0,0 0 0,0 0 0,1-1 0,-1 0 0,-1 0 0,1 0 0,0 0 0,-5 0 0,-499-2 0,377 8 0,99-8-38,21 0-183,0 0 0,1 1-1,-1 0 1,0 1 0,-10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8.598"/>
    </inkml:context>
    <inkml:brush xml:id="br0">
      <inkml:brushProperty name="width" value="0.05" units="cm"/>
      <inkml:brushProperty name="height" value="0.05" units="cm"/>
      <inkml:brushProperty name="color" value="#023047"/>
    </inkml:brush>
  </inkml:definitions>
  <inkml:trace contextRef="#ctx0" brushRef="#br0">32 11 24575,'-20'1'0,"8"-1"0,32-4 0,35-4-1365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35.217"/>
    </inkml:context>
    <inkml:brush xml:id="br0">
      <inkml:brushProperty name="width" value="0.05" units="cm"/>
      <inkml:brushProperty name="height" value="0.05" units="cm"/>
      <inkml:brushProperty name="color" value="#023047"/>
    </inkml:brush>
  </inkml:definitions>
  <inkml:trace contextRef="#ctx0" brushRef="#br0">0 64 24575,'96'-2'0,"101"4"0,427 9 0,-485-12 0,-72-7 0,-50 5 0,0 1 0,20-1 0,201 3 0,-498-11 0,-10 1 0,-151 10 0,409-3 0,18-4 0,20-4 0,23 4 0,0 2 0,0 2 0,71 5 0,-30 0 0,22-3 0,117 3 0,-216-2 0,0 2 0,-1 0 0,1 0 0,23 9 0,-31-6-1365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41.134"/>
    </inkml:context>
    <inkml:brush xml:id="br0">
      <inkml:brushProperty name="width" value="0.05" units="cm"/>
      <inkml:brushProperty name="height" value="0.05" units="cm"/>
      <inkml:brushProperty name="color" value="#023047"/>
    </inkml:brush>
  </inkml:definitions>
  <inkml:trace contextRef="#ctx0" brushRef="#br0">0 21 24575,'327'-10'0,"46"15"0,-120-10 0,-117-6 0,156 11-1365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56.998"/>
    </inkml:context>
    <inkml:brush xml:id="br0">
      <inkml:brushProperty name="width" value="0.05" units="cm"/>
      <inkml:brushProperty name="height" value="0.05" units="cm"/>
      <inkml:brushProperty name="color" value="#023047"/>
    </inkml:brush>
  </inkml:definitions>
  <inkml:trace contextRef="#ctx0" brushRef="#br0">1 1 24575,'568'0'0,"-142"15"0,-355-15 0,319-9 0,-128 6 0,-139 5 0,6 8 0,-98-10-1365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58.917"/>
    </inkml:context>
    <inkml:brush xml:id="br0">
      <inkml:brushProperty name="width" value="0.05" units="cm"/>
      <inkml:brushProperty name="height" value="0.05" units="cm"/>
      <inkml:brushProperty name="color" value="#023047"/>
    </inkml:brush>
  </inkml:definitions>
  <inkml:trace contextRef="#ctx0" brushRef="#br0">0 2 24575,'1'0'0,"1"0"0,1-1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03.188"/>
    </inkml:context>
    <inkml:brush xml:id="br0">
      <inkml:brushProperty name="width" value="0.05" units="cm"/>
      <inkml:brushProperty name="height" value="0.05" units="cm"/>
      <inkml:brushProperty name="color" value="#023047"/>
    </inkml:brush>
  </inkml:definitions>
  <inkml:trace contextRef="#ctx0" brushRef="#br0">0 16 24575,'25'1'0,"0"2"0,31 6 0,-31-4 0,-1-1 0,35 1 0,242 5 0,365-15 0,-736-15 0,13 15 0,0 2 0,0 3 0,-77 9 0,24-1 0,-162-8 0,249-2 0,-36-7 0,-10-2 0,58 8 0,16-2 0,20-2 0,122 7 0,171 23 0,-135-6 0,145-15 0,59-12 0,-78 10-1365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05.638"/>
    </inkml:context>
    <inkml:brush xml:id="br0">
      <inkml:brushProperty name="width" value="0.05" units="cm"/>
      <inkml:brushProperty name="height" value="0.05" units="cm"/>
      <inkml:brushProperty name="color" value="#023047"/>
    </inkml:brush>
  </inkml:definitions>
  <inkml:trace contextRef="#ctx0" brushRef="#br0">1 1 24575,'1'0'0,"1"0"0,1 0 0,1 0 0,1 0 0,0 0 0,1 0 0,-1 0 0,1 0 0,-1 0 0,1 0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17.053"/>
    </inkml:context>
    <inkml:brush xml:id="br0">
      <inkml:brushProperty name="width" value="0.05" units="cm"/>
      <inkml:brushProperty name="height" value="0.05" units="cm"/>
      <inkml:brushProperty name="color" value="#023047"/>
    </inkml:brush>
  </inkml:definitions>
  <inkml:trace contextRef="#ctx0" brushRef="#br0">1 86 24575,'75'10'0,"0"-4"0,147-5 0,-102-3 0,-77 4 0,-29 0 0,0-2 0,0 1 0,0-2 0,26-4 0,-39 5 0,-1 0 0,0 0 0,0 0 0,1 0 0,-1 0 0,0 0 0,0 0 0,0 0 0,1 0 0,-1 0 0,0 0 0,0 0 0,1 0 0,-1 0 0,0 0 0,0 0 0,0-1 0,1 1 0,-1 0 0,0 0 0,0 0 0,0 0 0,0 0 0,1-1 0,-1 1 0,0 0 0,0 0 0,0 0 0,0-1 0,0 1 0,0 0 0,0 0 0,0-1 0,0 1 0,1 0 0,-1 0 0,0 0 0,0-1 0,0 1 0,0 0 0,0 0 0,0-1 0,0 1 0,-1 0 0,1 0 0,0-1 0,-11-8 0,-16-5 0,4 9 0,-1 0 0,0 2 0,0 1 0,0 0 0,-1 2 0,-32 4 0,-15-2 0,21-1 0,-55-2 0,106 1 0,0 0 0,0 0 0,0 0 0,0-1 0,0 1 0,0 0 0,1 0 0,-1 0 0,0 0 0,0 0 0,0 0 0,0 0 0,0 0 0,0 0 0,0 0 0,0-1 0,0 1 0,0 0 0,0 0 0,0 0 0,-1 0 0,1 0 0,0 0 0,0 0 0,0 0 0,0 0 0,0 0 0,0-1 0,0 1 0,0 0 0,0 0 0,0 0 0,0 0 0,0 0 0,0 0 0,0 0 0,0 0 0,0 0 0,-1 0 0,1 0 0,0 0 0,0 0 0,0 0 0,0 0 0,0 0 0,0 0 0,0 0 0,0 0 0,0 0 0,0 0 0,-1 0 0,1 0 0,0 0 0,0 0 0,0 0 0,0 0 0,0 0 0,0 0 0,0 0 0,0 0 0,0 0 0,0 0 0,-1 0 0,1 0 0,0 0 0,10-4 0,15-3 0,244 3 0,-146 6 0,655-7 0,-526 18 0,-252-13 0,302 24 0,-199-27 0,-138-4 0,-1 2 0,-52 0 0,-13-2 0,-34-2 0,103 7 0,-95-16 0,-290 14 0,226 6 0,-153-2 0,362-1 0,-1 2 0,1 0 0,-1 1 0,0 0 0,0 2 0,32 10 0,-21-5 0,0-2 0,29 6 0,-11-4 0,-12-4 0,0-1 0,0-2 0,64-4 0,-24 1 0,21-1 0,107 4 0,-153 5 0,-31-3 0,1-2 0,21 1 0,-10 0 0,-26-2 0,1 0 0,0 0 0,0-1 0,0 1 0,0-1 0,0-1 0,0 1 0,9-2 0,-14 2 0,1 0 0,-1 0 0,0-1 0,1 1 0,-1 0 0,0 0 0,1 0 0,-1 0 0,0-1 0,1 1 0,-1 0 0,0 0 0,0-1 0,1 1 0,-1 0 0,0-1 0,0 1 0,1 0 0,-1-1 0,0 1 0,0 0 0,0-1 0,0 1 0,0 0 0,1-1 0,-1 1 0,0 0 0,0-1 0,0 1 0,0-1 0,0 1 0,0 0 0,0-1 0,-9-12 0,-18-5 0,0 7 0,-1 1 0,0 2 0,0 1 0,-53-7 0,-119 0 0,195 14 0,-51-1 0,0 3 0,0 2 0,-86 17 0,-46 25 0,339-45 0,382-20 0,-230 16 0,-163 5 0,-19 3 0,-114-5 0,70 0 0,-49-1 0,-22 1 0,-9-1 0,-90-2-1365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26.661"/>
    </inkml:context>
    <inkml:brush xml:id="br0">
      <inkml:brushProperty name="width" value="0.05" units="cm"/>
      <inkml:brushProperty name="height" value="0.05" units="cm"/>
      <inkml:brushProperty name="color" value="#023047"/>
    </inkml:brush>
  </inkml:definitions>
  <inkml:trace contextRef="#ctx0" brushRef="#br0">0 64 24575,'81'0'0,"248"-5"0,-257-6 0,-52 7 0,1 1 0,24-1 0,169-7 0,-80-1 0,46-2 0,645 14 0,-818 2 0,0 1 0,0-1 0,0 1 0,-1 0 0,1 1 0,-1-1 0,0 1 0,0 1 0,9 7 0,-10-8 0,-4-4 0,0 1 0,-1-1 0,1 0 0,-1 1 0,1-1 0,0 1 0,-1-1 0,1 1 0,-1-1 0,1 1 0,-1-1 0,1 1 0,-1-1 0,0 1 0,1-1 0,-1 1 0,0 0 0,1-1 0,-1 1 0,0 0 0,0-1 0,0 1 0,1 0 0,-1-1 0,0 1 0,0 0 0,0 0 0,0-1 0,0 1 0,0 0 0,0-1 0,-1 1 0,1 1 0,-1-1 0,0 0 0,0 0 0,-1 0 0,1 0 0,0 0 0,-1 0 0,1 0 0,-1 0 0,1-1 0,-1 1 0,1 0 0,-1-1 0,-2 1 0,-6 1 0,0 0 0,-1 0 0,-14 0 0,-343-8 0,78 11 0,170 2 0,63-2 0,-38 2 0,-133 6 0,145-12 0,-88-2 0,170 1 0,1 0 0,0 0 0,-1 0 0,1 0 0,0 0 0,0 0 0,-1 1 0,1-1 0,0 0 0,-1 0 0,1 0 0,0-1 0,-1 1 0,1 0 0,0 0 0,0 0 0,-1 0 0,1 0 0,0 0 0,-1 0 0,1 0 0,0 0 0,0-1 0,-1 1 0,1 0 0,0 0 0,0 0 0,0-1 0,-1 1 0,1 0 0,0 0 0,0-1 0,0 1 0,-1 0 0,1 0 0,0-1 0,0 1 0,0 0 0,0-1 0,0 1 0,0 0 0,0 0 0,0-1 0,0 1 0,0 0 0,0-1 0,0 1 0,0 0 0,0 0 0,0-1 0,0 1 0,0 0 0,0-1 0,0 1 0,0 0 0,0-1 0,1 1 0,-1 0 0,0-1 0,1 0 0,0 0 0,-1 1 0,1-1 0,0 0 0,0 0 0,0 1 0,0-1 0,0 0 0,0 1 0,0-1 0,0 1 0,0-1 0,0 1 0,3-1 0,38-2 0,73 4 0,-39 1 0,9 0 0,-40 0 0,-1-2 0,73-9 0,6-13 0,-123 22 0,0 0 0,1 0 0,-1 0 0,1 0 0,-1 0 0,0 0 0,1 0 0,-1 0 0,1 0 0,-1 0 0,0 0 0,1 0 0,-1 0 0,0-1 0,1 1 0,-1 0 0,1 0 0,-1 0 0,0-1 0,1 1 0,-1 0 0,0 0 0,0-1 0,1 1 0,-1 0 0,0-1 0,0 1 0,1-1 0,-8-6 0,-18-4 0,-4 7 0,-1 2 0,0 1 0,-56 6 0,22-2 0,40-2 0,-262 15 0,272-14 0,0 0 0,1 1 0,-1 0 0,1 1 0,-20 9 0,15-8 0,-1 0 0,0-2 0,0 0 0,0-1 0,0-1 0,0 0 0,-28-4 0,2 2 0,198 1 0,49 13 0,397-28 0,-197-10 0,-334 23 0,-43 0 0,-1 2 0,0 0 0,0 1 0,40 8 0,-42-5 0,1-2 0,0 0 0,-1-2 0,39-4 0,-59 4 7,-1 0 0,1-1-1,0 1 1,0-1 0,0 0-1,0 0 1,0 1 0,-1-1 0,1 0-1,0-1 1,-1 1 0,1 0-1,1-2 1,10-7-1466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34.851"/>
    </inkml:context>
    <inkml:brush xml:id="br0">
      <inkml:brushProperty name="width" value="0.05" units="cm"/>
      <inkml:brushProperty name="height" value="0.05" units="cm"/>
      <inkml:brushProperty name="color" value="#023047"/>
    </inkml:brush>
  </inkml:definitions>
  <inkml:trace contextRef="#ctx0" brushRef="#br0">0 33 24575,'320'-16'0,"-77"0"0,189 15 0,-323 3 0,781-2 0,-859 7 0,-30-7 0,0 0 0,1 1 0,-1-1 0,0 1 0,0-1 0,0 0 0,0 1 0,0 0 0,0-1 0,0 1 0,0 0 0,0-1 0,-1 1 0,1 0 0,0 0 0,0 0 0,-1 0 0,1 0 0,0 0 0,-1 0 0,1 0 0,-1 0 0,1 0 0,0 1 0,-2-1 0,0-1 0,1 1 0,-1-1 0,1 1 0,-1-1 0,0 1 0,1-1 0,-1 1 0,0-1 0,1 0 0,-1 1 0,0-1 0,0 0 0,0 0 0,1 0 0,-1 0 0,0 1 0,0-1 0,1 0 0,-1 0 0,0 0 0,-1-1 0,-25 1 0,21-1 0,-647 1 0,425 6 0,39-8 0,-204 4 0,299 3 0,93-5-28,1 0 1,0 0-1,-1 0 0,1 0 0,0 0 0,0 0 0,-1 0 0,1 0 0,0 0 1,-1 0-1,1 0 0,0 1 0,0-1 0,-1 0 0,1 0 0,0 0 1,0 0-1,-1 1 0,1-1 0,0 0 0,0 0 0,-1 0 0,1 1 1,0-1-1,0 0 0,0 0 0,0 1 0,-1-1 0,1 0 0,0 0 1,0 1-1,0-1 0,0 0 0,0 1 0,0-1 0,0 0 0,0 1 0,0-1 1,0 0-1,0 0 0,0 1 0,0-1 0,0 0 0,0 1 0,0-1 1,0 0-1,0 1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26.345"/>
    </inkml:context>
    <inkml:brush xml:id="br0">
      <inkml:brushProperty name="width" value="0.05" units="cm"/>
      <inkml:brushProperty name="height" value="0.05" units="cm"/>
      <inkml:brushProperty name="color" value="#023047"/>
    </inkml:brush>
  </inkml:definitions>
  <inkml:trace contextRef="#ctx0" brushRef="#br0">1 29 24575,'783'0'0,"-660"-15"0,32 9 0,-9-1 0,-5 7-1365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36.408"/>
    </inkml:context>
    <inkml:brush xml:id="br0">
      <inkml:brushProperty name="width" value="0.05" units="cm"/>
      <inkml:brushProperty name="height" value="0.05" units="cm"/>
      <inkml:brushProperty name="color" value="#023047"/>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0.968"/>
    </inkml:context>
    <inkml:brush xml:id="br0">
      <inkml:brushProperty name="width" value="0.05" units="cm"/>
      <inkml:brushProperty name="height" value="0.05" units="cm"/>
      <inkml:brushProperty name="color" value="#023047"/>
    </inkml:brush>
  </inkml:definitions>
  <inkml:trace contextRef="#ctx0" brushRef="#br0">4 30 24575,'-2'-6'0,"1"2"0,9 1 0,42-1 0,93 5 0,-54 1 0,465 5 0,-58-14 0,-261-7 0,-170 12 0,63 4 0,-126-2-80,0 0 0,1 0-1,-1 1 1,1-1 0,-1 1-1,0 0 1,1-1 0,-1 1-1,0 0 1,0 0 0,0 0 0,0 1-1,0-1 1,0 0 0,0 1-1,2 2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2.865"/>
    </inkml:context>
    <inkml:brush xml:id="br0">
      <inkml:brushProperty name="width" value="0.05" units="cm"/>
      <inkml:brushProperty name="height" value="0.05" units="cm"/>
      <inkml:brushProperty name="color" value="#023047"/>
    </inkml:brush>
  </inkml:definitions>
  <inkml:trace contextRef="#ctx0" brushRef="#br0">1 0 24575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6.438"/>
    </inkml:context>
    <inkml:brush xml:id="br0">
      <inkml:brushProperty name="width" value="0.05" units="cm"/>
      <inkml:brushProperty name="height" value="0.05" units="cm"/>
      <inkml:brushProperty name="color" value="#023047"/>
    </inkml:brush>
  </inkml:definitions>
  <inkml:trace contextRef="#ctx0" brushRef="#br0">1 29 24575,'95'-2'0,"100"4"0,258 7 0,-283-11 0,47-12 0,-159 12 0,64-9 0,-85 6 0,0 2 0,76 3 0,-110 0-136,1 0-1,-1 1 1,0 0-1,1-1 1,-1 1-1,1 1 1,-1-1-1,0 0 0,4 3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00.830"/>
    </inkml:context>
    <inkml:brush xml:id="br0">
      <inkml:brushProperty name="width" value="0.05" units="cm"/>
      <inkml:brushProperty name="height" value="0.05" units="cm"/>
      <inkml:brushProperty name="color" value="#023047"/>
    </inkml:brush>
  </inkml:definitions>
  <inkml:trace contextRef="#ctx0" brushRef="#br0">303 1 24575,'-12'3'0,"0"1"0,0-2 0,0 1 0,0-2 0,0 1 0,0-2 0,-19-1 0,11 1 0,-42-1 0,-38 2 0,94 0-1365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07.080"/>
    </inkml:context>
    <inkml:brush xml:id="br0">
      <inkml:brushProperty name="width" value="0.05" units="cm"/>
      <inkml:brushProperty name="height" value="0.05" units="cm"/>
      <inkml:brushProperty name="color" value="#023047"/>
    </inkml:brush>
  </inkml:definitions>
  <inkml:trace contextRef="#ctx0" brushRef="#br0">0 36 24575,'13'-5'0,"0"1"0,1 1 0,-1 0 0,0 1 0,1 0 0,16 0 0,5-1 0,53-5 0,172 5 0,-238 5 0,0 2 0,41 12 0,-41-10 0,0-1 0,35 5 0,23-1 0,-44-4 0,49 1 0,-55-6 0,-8 1 0,0-1 0,-1-1 0,1-1 0,-1-1 0,30-7 0,-51 10 0,0 0 0,0 0 0,0 0 0,1 0 0,-1 0 0,0 0 0,0 0 0,1 0 0,-1 0 0,0-1 0,0 1 0,0 0 0,1 0 0,-1 0 0,0 0 0,0 0 0,1 0 0,-1 0 0,0 0 0,0-1 0,0 1 0,0 0 0,1 0 0,-1 0 0,0 0 0,0-1 0,0 1 0,0 0 0,0 0 0,0 0 0,1-1 0,-1 1 0,0 0 0,0 0 0,0 0 0,0-1 0,0 1 0,0 0 0,0 0 0,0-1 0,0 1 0,0 0 0,0 0 0,0-1 0,-12-5 0,-20-1 0,-29 3 0,-1 1 0,-109 11 0,-123 39 0,259-40 0,0-1 0,-1-1 0,1-2 0,-38-2 0,72-1 0,0 0 0,0 0 0,0 0 0,0 0 0,0 0 0,1 0 0,-1-1 0,0 1 0,0 0 0,0-1 0,0 1 0,0-1 0,0 1 0,1-1 0,-1 1 0,0-1 0,-1-1 0,2 2 0,-1-1 0,1 1 0,0-1 0,0 1 0,0-1 0,0 1 0,-1-1 0,1 1 0,0-1 0,0 1 0,0-1 0,0 0 0,0 1 0,0-1 0,1 1 0,-1-1 0,0 1 0,0-1 0,0 1 0,0-1 0,1 1 0,-1-1 0,2-2 0,-1 1 0,1 0 0,-1 0 0,1 0 0,0 0 0,0 1 0,0-1 0,0 0 0,0 1 0,0-1 0,3-1 0,6 0 0,-1 1 0,1 0 0,-1 0 0,1 1 0,0 0 0,0 1 0,0 1 0,14 1 0,15 0 0,585-9 0,-594 7 0,6 0 0,-1-2 0,0-1 0,40-8 0,-48 6 0,-1 2 0,1 2 0,56 3 0,-17 0 0,26 5 0,27 0 0,3-10-1365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12.268"/>
    </inkml:context>
    <inkml:brush xml:id="br0">
      <inkml:brushProperty name="width" value="0.05" units="cm"/>
      <inkml:brushProperty name="height" value="0.05" units="cm"/>
      <inkml:brushProperty name="color" value="#023047"/>
    </inkml:brush>
  </inkml:definitions>
  <inkml:trace contextRef="#ctx0" brushRef="#br0">1 36 24575,'242'-7'0,"-18"-7"0,45 7 0,443 7 0,-442-7 0,-195 7-1365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15.489"/>
    </inkml:context>
    <inkml:brush xml:id="br0">
      <inkml:brushProperty name="width" value="0.05" units="cm"/>
      <inkml:brushProperty name="height" value="0.05" units="cm"/>
      <inkml:brushProperty name="color" value="#023047"/>
    </inkml:brush>
  </inkml:definitions>
  <inkml:trace contextRef="#ctx0" brushRef="#br0">1 0 24575,'0'1'0,"0"2"0,0 1 0,0 2 0,0 0 0,0 2 0,0 1 0,0 0 0,0 0 0,0-1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22.264"/>
    </inkml:context>
    <inkml:brush xml:id="br0">
      <inkml:brushProperty name="width" value="0.05" units="cm"/>
      <inkml:brushProperty name="height" value="0.05" units="cm"/>
      <inkml:brushProperty name="color" value="#023047"/>
    </inkml:brush>
  </inkml:definitions>
  <inkml:trace contextRef="#ctx0" brushRef="#br0">1 56 24575,'39'2'0,"58"10"0,-40-3 0,11-3 0,0-3 0,79-7 0,-46-10 0,6 0 0,7 7 0,-113 7 0,0 0 0,0 0 0,0 0 0,0 0 0,0 0 0,0 0 0,0 0 0,0-1 0,0 1 0,0 0 0,0 0 0,0-1 0,0 1 0,0-1 0,0 1 0,2-2 0,-3 2 0,0-1 0,0 1 0,0 0 0,0-1 0,0 1 0,0-1 0,0 1 0,0 0 0,0-1 0,0 1 0,0 0 0,0-1 0,0 1 0,0-1 0,0 1 0,0 0 0,-1-1 0,1 1 0,0 0 0,0-1 0,0 1 0,-1 0 0,1-1 0,0 1 0,0 0 0,-1 0 0,1-1 0,0 1 0,-1 0 0,-2-3 0,-1 0 0,1 1 0,-1-1 0,1 1 0,-1 0 0,0 0 0,-4-1 0,-15-2 0,0 2 0,0 0 0,0 1 0,0 2 0,-38 3 0,-6-1 0,-11-2 0,-208 8 0,285-8 0,-1 0 0,0 1 0,1-1 0,-1 1 0,1-1 0,-1 1 0,0-1 0,1 1 0,-1 0 0,1 0 0,-1 0 0,1 0 0,0 0 0,-1 0 0,1 0 0,-2 2 0,3-3 0,0 1 0,0-1 0,0 0 0,-1 0 0,1 1 0,0-1 0,0 0 0,0 1 0,0-1 0,0 0 0,0 0 0,0 1 0,0-1 0,0 0 0,0 1 0,0-1 0,0 0 0,0 0 0,0 1 0,0-1 0,0 0 0,0 1 0,0-1 0,0 0 0,0 0 0,1 1 0,-1-1 0,0 0 0,0 0 0,0 1 0,1-1 0,16 5 0,224-2 0,42 2 0,-203 2 0,126 6 0,-21-13 0,-134-7 0,-36 4 0,0 1 0,22 0 0,36 1 0,46 2 0,-33 9 0,-54-5 0,-1-1 0,1-2 0,40-2 0,-63-3-1365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23.940"/>
    </inkml:context>
    <inkml:brush xml:id="br0">
      <inkml:brushProperty name="width" value="0.05" units="cm"/>
      <inkml:brushProperty name="height" value="0.05" units="cm"/>
      <inkml:brushProperty name="color" value="#023047"/>
    </inkml:brush>
  </inkml:definitions>
  <inkml:trace contextRef="#ctx0" brushRef="#br0">1 1 24575,'0'1'0,"1"1"0,2-1 0,1 0 0,2 0 0,0 0 0,2-1 0,1 0 0,0 0 0,0 0 0,-1 0 0,-1-1 0,-4-1 0,-3 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39.662"/>
    </inkml:context>
    <inkml:brush xml:id="br0">
      <inkml:brushProperty name="width" value="0.05" units="cm"/>
      <inkml:brushProperty name="height" value="0.05" units="cm"/>
      <inkml:brushProperty name="color" value="#023047"/>
    </inkml:brush>
  </inkml:definitions>
  <inkml:trace contextRef="#ctx0" brushRef="#br0">9 37 24575,'239'-7'0,"-55"-13"0,-69 19 0,-4 1 0,-50-7 0,-88 7 0,-22-1 0,1 2 0,-73 11 0,56 3 0,7-5 0,-65 3 0,90-10 0,-9 0 0,-82-3 0,123 0 0,1 0 0,-1 0 0,0 0 0,0 0 0,0 0 0,0-1 0,0 1 0,0 0 0,0-1 0,1 1 0,-1-1 0,0 1 0,0-1 0,0 1 0,1-1 0,-1 0 0,0 1 0,1-1 0,-1 0 0,1 1 0,-1-1 0,1 0 0,-1 0 0,1 0 0,-1 1 0,0-3 0,1 3 0,0-1 0,0 0 0,1 1 0,-1-1 0,0 1 0,0-1 0,0 0 0,0 1 0,1-1 0,-1 1 0,0-1 0,0 1 0,1-1 0,-1 1 0,0-1 0,1 1 0,-1-1 0,1 1 0,-1-1 0,1 1 0,-1 0 0,1-1 0,-1 1 0,1 0 0,-1-1 0,1 1 0,-1 0 0,1 0 0,0-1 0,-1 1 0,1 0 0,-1 0 0,1 0 0,0 0 0,-1 0 0,1 0 0,-1 0 0,1 0 0,0 0 0,-1 0 0,1 0 0,0 1 0,1296-1 0,-1279 3 0,-18-2 0,0-1 0,0 0 0,0 0 0,0 0 0,0 1 0,0-1 0,0 0 0,0 0 0,0 0 0,0 1 0,0-1 0,0 0 0,0 0 0,0 0 0,0 1 0,0-1 0,0 0 0,0 0 0,0 0 0,0 1 0,0-1 0,-1 0 0,1 0 0,0 0 0,0 1 0,0-1 0,0 0 0,0 0 0,0 0 0,-1 0 0,1 0 0,0 1 0,0-1 0,0 0 0,0 0 0,-1 0 0,1 0 0,0 0 0,0 0 0,-3 2 0,0-1 0,0 1 0,1-1 0,-1 0 0,0 0 0,0 0 0,0 0 0,-5 1 0,-127 1 0,6 1 0,5 10 0,71-4 0,38-6 0,-1-1 0,1-1 0,-20 0 0,-702-2 0,736 0 0,-1 0 0,0 0 0,0 0 0,1 0 0,-1 0 0,0 0 0,0-1 0,0 1 0,1-1 0,-1 1 0,0-1 0,1 0 0,-1 1 0,1-1 0,-1 0 0,1 0 0,-1 0 0,1 0 0,-1-1 0,1 1 0,0 0 0,-2-2 0,1-1 0,1 0 0,-1 0 0,1 0 0,0 0 0,0 0 0,0 0 0,0-7 0,0 3 0,2-6 0,11 16 0,-5 0 0,82 15 0,1-3 0,105 1 0,-71-6 0,-14-3 0,124-9 0,-174-8 0,-9 0 0,20-1 0,-42 7 0,-1 0 0,42 0 0,136 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47.559"/>
    </inkml:context>
    <inkml:brush xml:id="br0">
      <inkml:brushProperty name="width" value="0.05" units="cm"/>
      <inkml:brushProperty name="height" value="0.05" units="cm"/>
      <inkml:brushProperty name="color" value="#023047"/>
    </inkml:brush>
  </inkml:definitions>
  <inkml:trace contextRef="#ctx0" brushRef="#br0">1 22 24575,'96'2'0,"100"-4"0,-120-8 0,-49 5 0,51-1 0,550 6 0,-512 14 0,29-14-1365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3:56.314"/>
    </inkml:context>
    <inkml:brush xml:id="br0">
      <inkml:brushProperty name="width" value="0.05" units="cm"/>
      <inkml:brushProperty name="height" value="0.05" units="cm"/>
      <inkml:brushProperty name="color" value="#023047"/>
    </inkml:brush>
  </inkml:definitions>
  <inkml:trace contextRef="#ctx0" brushRef="#br0">0 1 24575,'1371'-1'0,"-1355"2"-455,0 0 0,28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16.479"/>
    </inkml:context>
    <inkml:brush xml:id="br0">
      <inkml:brushProperty name="width" value="0.05" units="cm"/>
      <inkml:brushProperty name="height" value="0.05" units="cm"/>
      <inkml:brushProperty name="color" value="#023047"/>
    </inkml:brush>
  </inkml:definitions>
  <inkml:trace contextRef="#ctx0" brushRef="#br0">21 1 24575,'-1'4'0,"1"1"0,-1 0 0,-1-1 0,1 1 0,0-1 0,-1 0 0,-4 8 0,0-24 0,6 12 0,0-1 0,-1 1 0,1-1 0,0 1 0,0 0 0,0-1 0,0 1 0,0-1 0,0 1 0,0-1 0,0 1 0,0-1 0,0 1 0,1-1 0,-1 1 0,0-1 0,0 1 0,0-1 0,0 1 0,1-1 0,-1 1 0,0-1 0,1 1 0,-1 0 0,0-1 0,1 1 0,-1 0 0,0-1 0,1 1 0,-1 0 0,0-1 0,1 1 0,-1 0 0,1 0 0,-1 0 0,1-1 0,-1 1 0,1 0 0,0 0 0,24-4 0,1 1 0,0 1 0,-1 1 0,37 3 0,2 0 0,737-2 0,-612-5 0,-152 5-1365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18.837"/>
    </inkml:context>
    <inkml:brush xml:id="br0">
      <inkml:brushProperty name="width" value="0.05" units="cm"/>
      <inkml:brushProperty name="height" value="0.05" units="cm"/>
      <inkml:brushProperty name="color" value="#023047"/>
    </inkml:brush>
  </inkml:definitions>
  <inkml:trace contextRef="#ctx0" brushRef="#br0">178 1 24575,'0'2'0,"0"0"0,0 0 0,0 0 0,0 0 0,0 0 0,0 0 0,-1 0 0,1 0 0,-1 0 0,1 0 0,-1 0 0,0-1 0,1 1 0,-1 0 0,0 0 0,0-1 0,-1 1 0,1 0 0,-2 1 0,0-1 0,0-1 0,1 0 0,-1 0 0,0 0 0,0 0 0,0 0 0,0 0 0,0-1 0,-1 0 0,1 1 0,0-1 0,-3-1 0,-9 2 0,9 0 0,1 0 0,-1-1 0,1 0 0,-1 0 0,1 0 0,-1-1 0,1 0 0,0 0 0,-8-2 0,13 2 0,-1 1 0,0-1 0,1 1 0,-1-1 0,0 1 0,1-1 0,-1 1 0,0-1 0,1 0 0,-1 1 0,1-1 0,0 0 0,-1 1 0,1-1 0,-1 0 0,1 0 0,0 1 0,0-1 0,-1 0 0,1 0 0,0 0 0,0 1 0,0-1 0,0 0 0,0 0 0,0 0 0,0 1 0,0-1 0,0 0 0,0 0 0,1 0 0,-1 0 0,0 1 0,0-1 0,1 0 0,-1 0 0,1 1 0,-1-1 0,2-1 0,-1 1 0,0-1 0,0 1 0,0 0 0,1 0 0,-1 0 0,1 0 0,-1 0 0,1 0 0,-1 0 0,1 0 0,0 0 0,-1 1 0,1-1 0,0 1 0,-1-1 0,1 1 0,2-1 0,0 1 0,36 3 0,-39-3 0,0 1 0,-1-1 0,1 0 0,0 0 0,-1 0 0,1 1 0,0-1 0,-1 0 0,1 1 0,-1-1 0,1 0 0,0 1 0,-1-1 0,1 1 0,-1-1 0,1 1 0,-1-1 0,0 1 0,1-1 0,-1 1 0,1 0 0,-1-1 0,0 1 0,0 0 0,1-1 0,-1 1 0,0 0 0,0-1 0,0 1 0,0 0 0,0-1 0,0 1 0,0 0 0,0-1 0,0 1 0,0 0 0,0-1 0,0 1 0,0 0 0,0-1 0,-1 1 0,1 0 0,0-1 0,-1 1 0,1 0 0,0-1 0,-1 1 0,1-1 0,-1 1 0,1-1 0,-2 2 0,1 0 0,-1 0 0,0 0 0,0 0 0,0 0 0,-1-1 0,1 1 0,0 0 0,-1-1 0,1 0 0,-1 1 0,1-1 0,-1 0 0,0 0 0,0-1 0,-4 2 0,-44 2 0,45-4-92,4 0 1,1 0 0,0 0 1,-1 0-1,1 0 0,-1 0 0,1 0 0,-1 0 0,1 0 0,-1-1 0,1 1 0,0-1 0,-1 1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0.848"/>
    </inkml:context>
    <inkml:brush xml:id="br0">
      <inkml:brushProperty name="width" value="0.05" units="cm"/>
      <inkml:brushProperty name="height" value="0.05" units="cm"/>
      <inkml:brushProperty name="color" value="#023047"/>
    </inkml:brush>
  </inkml:definitions>
  <inkml:trace contextRef="#ctx0" brushRef="#br0">85 62 24575,'1'-14'0,"-1"11"0,1-1 0,-1 0 0,0 1 0,0-1 0,0 0 0,0 0 0,0 1 0,-1-1 0,0 0 0,-2-6 0,2 11 0,0 0 0,0 1 0,0-1 0,1 0 0,-1 0 0,0 1 0,1-1 0,-1 1 0,1-1 0,-1 0 0,1 1 0,0-1 0,-1 1 0,1-1 0,0 1 0,0 2 0,-3 11 0,-2-5 0,4-8 0,0 1 0,0-1 0,-1 1 0,1-1 0,0 0 0,-1 0 0,0 0 0,1 1 0,-1-1 0,0-1 0,0 1 0,0 0 0,0 0 0,-1-1 0,1 1 0,0-1 0,-1 0 0,1 0 0,0 0 0,-1 0 0,-4 1 0,-11 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6.346"/>
    </inkml:context>
    <inkml:brush xml:id="br0">
      <inkml:brushProperty name="width" value="0.05" units="cm"/>
      <inkml:brushProperty name="height" value="0.05" units="cm"/>
      <inkml:brushProperty name="color" value="#023047"/>
    </inkml:brush>
  </inkml:definitions>
  <inkml:trace contextRef="#ctx0" brushRef="#br0">1 1 24575,'195'10'0,"454"-15"0,-112 5-1365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BB511-A2CC-40C8-9611-B21CCCEA7BE5}" type="datetimeFigureOut">
              <a:rPr lang="en-IN" smtClean="0"/>
              <a:t>22-05-2024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55820E-2E09-4355-B6ED-CF1AC950902A}" type="slidenum">
              <a:rPr lang="en-IN" smtClean="0"/>
              <a:t>‹#›</a:t>
            </a:fld>
            <a:endParaRPr lang="en-IN"/>
          </a:p>
        </p:txBody>
      </p:sp>
    </p:spTree>
    <p:extLst>
      <p:ext uri="{BB962C8B-B14F-4D97-AF65-F5344CB8AC3E}">
        <p14:creationId xmlns:p14="http://schemas.microsoft.com/office/powerpoint/2010/main" val="2935160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55820E-2E09-4355-B6ED-CF1AC950902A}" type="slidenum">
              <a:rPr lang="en-IN" smtClean="0"/>
              <a:t>31</a:t>
            </a:fld>
            <a:endParaRPr lang="en-IN"/>
          </a:p>
        </p:txBody>
      </p:sp>
    </p:spTree>
    <p:extLst>
      <p:ext uri="{BB962C8B-B14F-4D97-AF65-F5344CB8AC3E}">
        <p14:creationId xmlns:p14="http://schemas.microsoft.com/office/powerpoint/2010/main" val="1310052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55820E-2E09-4355-B6ED-CF1AC950902A}" type="slidenum">
              <a:rPr lang="en-IN" smtClean="0"/>
              <a:t>32</a:t>
            </a:fld>
            <a:endParaRPr lang="en-IN"/>
          </a:p>
        </p:txBody>
      </p:sp>
    </p:spTree>
    <p:extLst>
      <p:ext uri="{BB962C8B-B14F-4D97-AF65-F5344CB8AC3E}">
        <p14:creationId xmlns:p14="http://schemas.microsoft.com/office/powerpoint/2010/main" val="34947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33FB-4998-8A16-0AB4-BFAB14EE33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09D1F0-D0A5-49D5-2E38-99AF8319F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ABE0301-1FAB-95F1-DEEB-9D2094BD4990}"/>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F138CBDB-5D48-DABA-0551-88B0C596AA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3B141A-34E1-8644-4D3E-F01C7798309D}"/>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2522981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BC7B-7E05-4640-4733-6A27BC46EE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80363A-A27D-EDE8-CFD2-421AB67238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052D1B-6DA2-50DF-7F81-4E312F2288E8}"/>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2673EDB7-94BE-314B-E7AD-7E4B598FE3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496AE2-A556-243A-BFB0-DC0E99FEA03A}"/>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0285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77B50-6B2A-5841-D897-C4B58A9493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BA4B27-6BB7-D41C-9B2F-6B27C3D7C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80893E-3642-E91C-257A-0F18E0543C34}"/>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7296D82E-0FB5-45C2-2A2D-D0589A191C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8E0C25-5E1F-540E-DE2B-DF8868CF7EC1}"/>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94497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5225-AC07-0EAE-1518-5483438663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D5CA22-73A1-3ADE-7F58-ABF36622E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C18B1B-6D6F-4FE7-C94B-9892657E6F2E}"/>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EA731B06-95DF-0E1C-4706-E6444E68B6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CACB7-2890-EEC2-BF9F-D0D6D0BE0FA1}"/>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187895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093-A104-8BCF-F57C-27812FCB4A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71C3DE-20B0-E629-42A3-DAA468763D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95DBC-6D3A-C141-9BEE-BA4D695C5284}"/>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461E3B92-84DF-7527-ED68-44B6B5D12A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BCE682-CD65-1B80-6517-FCC1A95AF189}"/>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50372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5FF6-234C-7DBF-9CF6-5C2DCF4C1E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822FDD-686B-D3B5-3061-26465FDD5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6191AE-B2A6-6DDB-228A-47512D63AE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8B05A8-514F-C5CC-C1EF-4692107B194F}"/>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6" name="Footer Placeholder 5">
            <a:extLst>
              <a:ext uri="{FF2B5EF4-FFF2-40B4-BE49-F238E27FC236}">
                <a16:creationId xmlns:a16="http://schemas.microsoft.com/office/drawing/2014/main" id="{316DFF33-7CB1-FB79-9C70-C270726921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91267C-93DD-4A11-73CF-8C63EA4A5FE3}"/>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83604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AAB4-8F96-C27A-D0D9-89412D53C7F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52C33F-B874-DD00-F3B3-EF3480F20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396DF9-AABF-4B79-ECC3-123320F3D0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A8BF24-A2C6-5821-1568-3441FD40C6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8E35E-F4ED-2CC3-5988-BE629E8733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72E715-CAE5-C943-C01D-FCD4C726F447}"/>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8" name="Footer Placeholder 7">
            <a:extLst>
              <a:ext uri="{FF2B5EF4-FFF2-40B4-BE49-F238E27FC236}">
                <a16:creationId xmlns:a16="http://schemas.microsoft.com/office/drawing/2014/main" id="{C0A6C3BE-63E7-1A2B-78B1-DB87F2DC5F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CF0239-654B-21ED-437C-4746755B0FA7}"/>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79119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D8E0-3BC1-3151-AC2C-F79AF52EFD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7541790-57FF-FDB0-006C-C4BB5D946189}"/>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4" name="Footer Placeholder 3">
            <a:extLst>
              <a:ext uri="{FF2B5EF4-FFF2-40B4-BE49-F238E27FC236}">
                <a16:creationId xmlns:a16="http://schemas.microsoft.com/office/drawing/2014/main" id="{95F55203-3160-45A6-CC5F-BA3C075AF6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25A7B3-E6A3-7C76-EB27-7786497669A2}"/>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606897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A2A58-E1F9-3A2D-8EB0-B366B0AE6456}"/>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3" name="Footer Placeholder 2">
            <a:extLst>
              <a:ext uri="{FF2B5EF4-FFF2-40B4-BE49-F238E27FC236}">
                <a16:creationId xmlns:a16="http://schemas.microsoft.com/office/drawing/2014/main" id="{2DD33565-2B03-41AE-3064-7D736C3B5D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5CE3C1-D859-B1E0-1120-9A6B63B9023B}"/>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150442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8F78-4D4C-D261-05C2-6D3A5999D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18E6D96-9EDC-3C10-B2AB-D1E38ADA0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C5026D-8D23-EC4B-EACD-B226DBBD5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D91C84-0182-68E4-3890-85CFBA7EAC61}"/>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6" name="Footer Placeholder 5">
            <a:extLst>
              <a:ext uri="{FF2B5EF4-FFF2-40B4-BE49-F238E27FC236}">
                <a16:creationId xmlns:a16="http://schemas.microsoft.com/office/drawing/2014/main" id="{038A5A80-3867-D358-6334-DC27EA6E9C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FC05A3-D62D-77E8-9A70-F9E381164EE6}"/>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2688120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FD60-EC33-DD3E-A9BF-640FABF72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8A292B-8A91-AA4C-0744-70AEF5D3A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4A6BA60-C70D-A61B-87EB-65F9004E4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CA29AF-3F8C-9959-F8E1-D701546D8F14}"/>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6" name="Footer Placeholder 5">
            <a:extLst>
              <a:ext uri="{FF2B5EF4-FFF2-40B4-BE49-F238E27FC236}">
                <a16:creationId xmlns:a16="http://schemas.microsoft.com/office/drawing/2014/main" id="{982F0951-C118-894E-9B10-DABF1D8440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88D8F3-8F20-449F-492A-2057D909FF5E}"/>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822759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27BA5A-41DC-6B2D-E431-0BD0D3EC8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984DF4-C1AC-3CFD-E91B-A06EADC2A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66895E-B2D9-62A6-EFFF-8BE43FA45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EB7B5575-E7AB-3FC4-EB25-ED0C13184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F71EE10-B091-50F0-24AC-6AA439318B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FE3F25-B6EC-479D-A936-5A53FB78DC41}" type="slidenum">
              <a:rPr lang="en-IN" smtClean="0"/>
              <a:t>‹#›</a:t>
            </a:fld>
            <a:endParaRPr lang="en-IN"/>
          </a:p>
        </p:txBody>
      </p:sp>
    </p:spTree>
    <p:extLst>
      <p:ext uri="{BB962C8B-B14F-4D97-AF65-F5344CB8AC3E}">
        <p14:creationId xmlns:p14="http://schemas.microsoft.com/office/powerpoint/2010/main" val="1530444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customXml" Target="../ink/ink2.xml"/><Relationship Id="rId12"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customXml" Target="../ink/ink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32.png"/><Relationship Id="rId18" Type="http://schemas.openxmlformats.org/officeDocument/2006/relationships/customXml" Target="../ink/ink11.xml"/><Relationship Id="rId3" Type="http://schemas.openxmlformats.org/officeDocument/2006/relationships/image" Target="../media/image25.png"/><Relationship Id="rId21"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customXml" Target="../ink/ink8.xml"/><Relationship Id="rId17" Type="http://schemas.openxmlformats.org/officeDocument/2006/relationships/image" Target="../media/image34.png"/><Relationship Id="rId2" Type="http://schemas.openxmlformats.org/officeDocument/2006/relationships/image" Target="../media/image3.jpeg"/><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7.xml"/><Relationship Id="rId11" Type="http://schemas.openxmlformats.org/officeDocument/2006/relationships/image" Target="../media/image31.png"/><Relationship Id="rId5" Type="http://schemas.openxmlformats.org/officeDocument/2006/relationships/customXml" Target="../ink/ink5.xml"/><Relationship Id="rId15" Type="http://schemas.openxmlformats.org/officeDocument/2006/relationships/image" Target="../media/image33.png"/><Relationship Id="rId10" Type="http://schemas.openxmlformats.org/officeDocument/2006/relationships/customXml" Target="../ink/ink7.xml"/><Relationship Id="rId19"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customXml" Target="../ink/ink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17.xml"/><Relationship Id="rId18"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customXml" Target="../ink/ink14.xml"/><Relationship Id="rId12" Type="http://schemas.openxmlformats.org/officeDocument/2006/relationships/image" Target="../media/image46.png"/><Relationship Id="rId17" Type="http://schemas.openxmlformats.org/officeDocument/2006/relationships/customXml" Target="../ink/ink19.xml"/><Relationship Id="rId2" Type="http://schemas.openxmlformats.org/officeDocument/2006/relationships/image" Target="../media/image3.jpeg"/><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45.png"/><Relationship Id="rId19" Type="http://schemas.openxmlformats.org/officeDocument/2006/relationships/customXml" Target="../ink/ink20.xml"/><Relationship Id="rId4" Type="http://schemas.openxmlformats.org/officeDocument/2006/relationships/image" Target="../media/image40.png"/><Relationship Id="rId9" Type="http://schemas.openxmlformats.org/officeDocument/2006/relationships/customXml" Target="../ink/ink15.xml"/><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ustomXml" Target="../ink/ink25.xml"/><Relationship Id="rId18" Type="http://schemas.openxmlformats.org/officeDocument/2006/relationships/image" Target="../media/image71.png"/><Relationship Id="rId3" Type="http://schemas.openxmlformats.org/officeDocument/2006/relationships/image" Target="../media/image62.png"/><Relationship Id="rId21" Type="http://schemas.openxmlformats.org/officeDocument/2006/relationships/customXml" Target="../ink/ink29.xml"/><Relationship Id="rId7" Type="http://schemas.openxmlformats.org/officeDocument/2006/relationships/customXml" Target="../ink/ink22.xml"/><Relationship Id="rId12" Type="http://schemas.openxmlformats.org/officeDocument/2006/relationships/image" Target="../media/image68.png"/><Relationship Id="rId17" Type="http://schemas.openxmlformats.org/officeDocument/2006/relationships/customXml" Target="../ink/ink27.xml"/><Relationship Id="rId2" Type="http://schemas.openxmlformats.org/officeDocument/2006/relationships/image" Target="../media/image3.jpeg"/><Relationship Id="rId16" Type="http://schemas.openxmlformats.org/officeDocument/2006/relationships/image" Target="../media/image70.png"/><Relationship Id="rId20"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customXml" Target="../ink/ink24.xml"/><Relationship Id="rId5" Type="http://schemas.openxmlformats.org/officeDocument/2006/relationships/customXml" Target="../ink/ink21.xml"/><Relationship Id="rId15" Type="http://schemas.openxmlformats.org/officeDocument/2006/relationships/customXml" Target="../ink/ink26.xml"/><Relationship Id="rId10" Type="http://schemas.openxmlformats.org/officeDocument/2006/relationships/image" Target="../media/image67.png"/><Relationship Id="rId19" Type="http://schemas.openxmlformats.org/officeDocument/2006/relationships/customXml" Target="../ink/ink28.xml"/><Relationship Id="rId4" Type="http://schemas.openxmlformats.org/officeDocument/2006/relationships/image" Target="../media/image63.png"/><Relationship Id="rId9" Type="http://schemas.openxmlformats.org/officeDocument/2006/relationships/customXml" Target="../ink/ink23.xml"/><Relationship Id="rId14" Type="http://schemas.openxmlformats.org/officeDocument/2006/relationships/image" Target="../media/image69.png"/><Relationship Id="rId22"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and white figures of people&#10;&#10;Description automatically generated">
            <a:extLst>
              <a:ext uri="{FF2B5EF4-FFF2-40B4-BE49-F238E27FC236}">
                <a16:creationId xmlns:a16="http://schemas.microsoft.com/office/drawing/2014/main" id="{1AA064D2-8A24-46A0-EFA7-14DA531E6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7999"/>
          </a:xfrm>
          <a:prstGeom prst="rect">
            <a:avLst/>
          </a:prstGeom>
        </p:spPr>
      </p:pic>
      <p:sp>
        <p:nvSpPr>
          <p:cNvPr id="6" name="TextBox 5">
            <a:extLst>
              <a:ext uri="{FF2B5EF4-FFF2-40B4-BE49-F238E27FC236}">
                <a16:creationId xmlns:a16="http://schemas.microsoft.com/office/drawing/2014/main" id="{C0718D7D-2D0B-E825-94BE-361C0DCF77C8}"/>
              </a:ext>
            </a:extLst>
          </p:cNvPr>
          <p:cNvSpPr txBox="1"/>
          <p:nvPr/>
        </p:nvSpPr>
        <p:spPr>
          <a:xfrm>
            <a:off x="91440" y="243840"/>
            <a:ext cx="5872480" cy="6215003"/>
          </a:xfrm>
          <a:prstGeom prst="rect">
            <a:avLst/>
          </a:prstGeom>
          <a:noFill/>
          <a:effectLst>
            <a:outerShdw sx="1000" sy="1000" algn="ctr" rotWithShape="0">
              <a:srgbClr val="000000"/>
            </a:outerShdw>
          </a:effectLst>
        </p:spPr>
        <p:txBody>
          <a:bodyPr wrap="square" rtlCol="0">
            <a:spAutoFit/>
          </a:bodyPr>
          <a:lstStyle/>
          <a:p>
            <a:r>
              <a:rPr lang="en-US" sz="9600" b="1" dirty="0">
                <a:effectLst>
                  <a:glow rad="12700">
                    <a:schemeClr val="accent1">
                      <a:alpha val="32000"/>
                    </a:schemeClr>
                  </a:glow>
                  <a:outerShdw blurRad="622300" dist="685800" sx="41000" sy="41000" algn="ctr" rotWithShape="0">
                    <a:srgbClr val="000000">
                      <a:alpha val="92000"/>
                    </a:srgbClr>
                  </a:outerShdw>
                  <a:reflection stA="0" endPos="82000" dist="50800" dir="5400000" sy="-100000" algn="bl" rotWithShape="0"/>
                </a:effectLst>
                <a:latin typeface="Segoe UI" panose="020B0502040204020203" pitchFamily="34" charset="0"/>
                <a:cs typeface="Segoe UI" panose="020B0502040204020203" pitchFamily="34" charset="0"/>
              </a:rPr>
              <a:t>WHO IS LEAVING OUR BANK ?</a:t>
            </a:r>
            <a:endParaRPr lang="en-IN" sz="9600" b="1" dirty="0">
              <a:effectLst>
                <a:glow rad="12700">
                  <a:schemeClr val="accent1">
                    <a:alpha val="32000"/>
                  </a:schemeClr>
                </a:glow>
                <a:outerShdw blurRad="622300" dist="685800" sx="41000" sy="41000" algn="ctr" rotWithShape="0">
                  <a:srgbClr val="000000">
                    <a:alpha val="92000"/>
                  </a:srgbClr>
                </a:outerShdw>
                <a:reflection stA="0" endPos="82000" dist="50800" dir="5400000" sy="-100000" algn="bl" rotWithShape="0"/>
              </a:effectLst>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C41C160-36F0-D726-8FD4-09626E5432E5}"/>
              </a:ext>
            </a:extLst>
          </p:cNvPr>
          <p:cNvSpPr txBox="1"/>
          <p:nvPr/>
        </p:nvSpPr>
        <p:spPr>
          <a:xfrm>
            <a:off x="-81281" y="6614160"/>
            <a:ext cx="1137921" cy="246221"/>
          </a:xfrm>
          <a:prstGeom prst="rect">
            <a:avLst/>
          </a:prstGeom>
          <a:noFill/>
        </p:spPr>
        <p:txBody>
          <a:bodyPr wrap="square" rtlCol="0">
            <a:spAutoFit/>
          </a:bodyPr>
          <a:lstStyle/>
          <a:p>
            <a:r>
              <a:rPr lang="en-IN" sz="1000" dirty="0">
                <a:solidFill>
                  <a:schemeClr val="tx1">
                    <a:lumMod val="85000"/>
                    <a:lumOff val="15000"/>
                  </a:schemeClr>
                </a:solidFill>
                <a:latin typeface="Segoe UI" panose="020B0502040204020203" pitchFamily="34" charset="0"/>
                <a:cs typeface="Segoe UI" panose="020B0502040204020203" pitchFamily="34" charset="0"/>
              </a:rPr>
              <a:t>By Ananya Das</a:t>
            </a:r>
          </a:p>
        </p:txBody>
      </p:sp>
      <p:sp>
        <p:nvSpPr>
          <p:cNvPr id="13" name="Oval 12">
            <a:extLst>
              <a:ext uri="{FF2B5EF4-FFF2-40B4-BE49-F238E27FC236}">
                <a16:creationId xmlns:a16="http://schemas.microsoft.com/office/drawing/2014/main" id="{55C06E95-9FC8-D40B-78D5-29B862AF78CF}"/>
              </a:ext>
            </a:extLst>
          </p:cNvPr>
          <p:cNvSpPr/>
          <p:nvPr/>
        </p:nvSpPr>
        <p:spPr>
          <a:xfrm>
            <a:off x="4035620" y="5665193"/>
            <a:ext cx="240094" cy="224769"/>
          </a:xfrm>
          <a:prstGeom prst="ellipse">
            <a:avLst/>
          </a:prstGeom>
          <a:solidFill>
            <a:srgbClr val="C00000"/>
          </a:solidFill>
          <a:ln>
            <a:noFill/>
          </a:ln>
          <a:effectLst>
            <a:glow rad="1143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E70AEE1-50C9-F435-C54A-864901ED2A26}"/>
              </a:ext>
            </a:extLst>
          </p:cNvPr>
          <p:cNvSpPr/>
          <p:nvPr/>
        </p:nvSpPr>
        <p:spPr>
          <a:xfrm>
            <a:off x="-157027" y="0"/>
            <a:ext cx="5602147" cy="6858000"/>
          </a:xfrm>
          <a:prstGeom prst="rect">
            <a:avLst/>
          </a:prstGeom>
          <a:solidFill>
            <a:schemeClr val="tx1">
              <a:lumMod val="85000"/>
              <a:lumOff val="15000"/>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079596D6-D5A7-2F59-A073-3BD25FE0CD70}"/>
              </a:ext>
            </a:extLst>
          </p:cNvPr>
          <p:cNvSpPr txBox="1"/>
          <p:nvPr/>
        </p:nvSpPr>
        <p:spPr>
          <a:xfrm>
            <a:off x="11347304" y="6627168"/>
            <a:ext cx="1169043" cy="230832"/>
          </a:xfrm>
          <a:prstGeom prst="rect">
            <a:avLst/>
          </a:prstGeom>
          <a:noFill/>
        </p:spPr>
        <p:txBody>
          <a:bodyPr wrap="square" rtlCol="0">
            <a:spAutoFit/>
          </a:bodyPr>
          <a:lstStyle/>
          <a:p>
            <a:r>
              <a:rPr lang="en-IN" sz="900" dirty="0">
                <a:solidFill>
                  <a:schemeClr val="tx1">
                    <a:lumMod val="85000"/>
                    <a:lumOff val="15000"/>
                  </a:schemeClr>
                </a:solidFill>
                <a:latin typeface="Segoe UI" panose="020B0502040204020203" pitchFamily="34" charset="0"/>
                <a:cs typeface="Segoe UI" panose="020B0502040204020203" pitchFamily="34" charset="0"/>
              </a:rPr>
              <a:t>Image: </a:t>
            </a:r>
            <a:r>
              <a:rPr lang="en-IN" sz="900" dirty="0" err="1">
                <a:solidFill>
                  <a:schemeClr val="tx1">
                    <a:lumMod val="85000"/>
                    <a:lumOff val="15000"/>
                  </a:schemeClr>
                </a:solidFill>
                <a:latin typeface="Segoe UI" panose="020B0502040204020203" pitchFamily="34" charset="0"/>
                <a:cs typeface="Segoe UI" panose="020B0502040204020203" pitchFamily="34" charset="0"/>
              </a:rPr>
              <a:t>freepik</a:t>
            </a:r>
            <a:endParaRPr lang="en-IN" sz="900"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82730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84143E8A-0AB1-5BEA-0120-AAD4AC8C3453}"/>
              </a:ext>
            </a:extLst>
          </p:cNvPr>
          <p:cNvPicPr>
            <a:picLocks noChangeAspect="1"/>
          </p:cNvPicPr>
          <p:nvPr/>
        </p:nvPicPr>
        <p:blipFill>
          <a:blip r:embed="rId3"/>
          <a:stretch>
            <a:fillRect/>
          </a:stretch>
        </p:blipFill>
        <p:spPr>
          <a:xfrm>
            <a:off x="567425" y="1925688"/>
            <a:ext cx="5428261" cy="1853098"/>
          </a:xfrm>
          <a:prstGeom prst="rect">
            <a:avLst/>
          </a:prstGeom>
        </p:spPr>
      </p:pic>
      <p:pic>
        <p:nvPicPr>
          <p:cNvPr id="7" name="Picture 6">
            <a:extLst>
              <a:ext uri="{FF2B5EF4-FFF2-40B4-BE49-F238E27FC236}">
                <a16:creationId xmlns:a16="http://schemas.microsoft.com/office/drawing/2014/main" id="{7847A982-3186-6EE4-91A6-2E59DA7330A9}"/>
              </a:ext>
            </a:extLst>
          </p:cNvPr>
          <p:cNvPicPr>
            <a:picLocks noChangeAspect="1"/>
          </p:cNvPicPr>
          <p:nvPr/>
        </p:nvPicPr>
        <p:blipFill>
          <a:blip r:embed="rId4"/>
          <a:stretch>
            <a:fillRect/>
          </a:stretch>
        </p:blipFill>
        <p:spPr>
          <a:xfrm>
            <a:off x="6636400" y="1925688"/>
            <a:ext cx="4664084" cy="3874915"/>
          </a:xfrm>
          <a:prstGeom prst="rect">
            <a:avLst/>
          </a:prstGeom>
        </p:spPr>
      </p:pic>
      <p:sp>
        <p:nvSpPr>
          <p:cNvPr id="8" name="TextBox 7">
            <a:extLst>
              <a:ext uri="{FF2B5EF4-FFF2-40B4-BE49-F238E27FC236}">
                <a16:creationId xmlns:a16="http://schemas.microsoft.com/office/drawing/2014/main" id="{CA0C12A6-08B7-9F4D-F7BB-284126CF6CFD}"/>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Location</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9447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08E127FD-96F5-D4D7-D41B-E0ABDF14CC13}"/>
              </a:ext>
            </a:extLst>
          </p:cNvPr>
          <p:cNvPicPr>
            <a:picLocks noChangeAspect="1"/>
          </p:cNvPicPr>
          <p:nvPr/>
        </p:nvPicPr>
        <p:blipFill rotWithShape="1">
          <a:blip r:embed="rId2"/>
          <a:srcRect l="15185" t="9402" r="2485" b="5220"/>
          <a:stretch/>
        </p:blipFill>
        <p:spPr>
          <a:xfrm>
            <a:off x="1141894" y="1066634"/>
            <a:ext cx="2810771" cy="2739169"/>
          </a:xfrm>
          <a:prstGeom prst="rect">
            <a:avLst/>
          </a:prstGeom>
        </p:spPr>
      </p:pic>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pic>
        <p:nvPicPr>
          <p:cNvPr id="14" name="Picture 13">
            <a:extLst>
              <a:ext uri="{FF2B5EF4-FFF2-40B4-BE49-F238E27FC236}">
                <a16:creationId xmlns:a16="http://schemas.microsoft.com/office/drawing/2014/main" id="{849B97B2-6C34-AD0C-86C6-DB443CFAC6B9}"/>
              </a:ext>
            </a:extLst>
          </p:cNvPr>
          <p:cNvPicPr>
            <a:picLocks noChangeAspect="1"/>
          </p:cNvPicPr>
          <p:nvPr/>
        </p:nvPicPr>
        <p:blipFill>
          <a:blip r:embed="rId4"/>
          <a:stretch>
            <a:fillRect/>
          </a:stretch>
        </p:blipFill>
        <p:spPr>
          <a:xfrm>
            <a:off x="6289570" y="861102"/>
            <a:ext cx="4760536" cy="2631025"/>
          </a:xfrm>
          <a:prstGeom prst="rect">
            <a:avLst/>
          </a:prstGeom>
        </p:spPr>
      </p:pic>
      <p:cxnSp>
        <p:nvCxnSpPr>
          <p:cNvPr id="16" name="Connector: Elbow 15">
            <a:extLst>
              <a:ext uri="{FF2B5EF4-FFF2-40B4-BE49-F238E27FC236}">
                <a16:creationId xmlns:a16="http://schemas.microsoft.com/office/drawing/2014/main" id="{FD004D03-D6C7-F5DF-3183-2616E96E32D0}"/>
              </a:ext>
            </a:extLst>
          </p:cNvPr>
          <p:cNvCxnSpPr>
            <a:cxnSpLocks/>
          </p:cNvCxnSpPr>
          <p:nvPr/>
        </p:nvCxnSpPr>
        <p:spPr>
          <a:xfrm>
            <a:off x="3113590" y="1177188"/>
            <a:ext cx="3175980" cy="313676"/>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F612567E-C27B-BE2C-41EB-C0EB1A8D4FE1}"/>
              </a:ext>
            </a:extLst>
          </p:cNvPr>
          <p:cNvCxnSpPr>
            <a:cxnSpLocks/>
          </p:cNvCxnSpPr>
          <p:nvPr/>
        </p:nvCxnSpPr>
        <p:spPr>
          <a:xfrm flipV="1">
            <a:off x="3833772" y="2331361"/>
            <a:ext cx="2529158" cy="411168"/>
          </a:xfrm>
          <a:prstGeom prst="bentConnector3">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6D68FF44-65DC-A651-F2D9-0DF5928CC149}"/>
              </a:ext>
            </a:extLst>
          </p:cNvPr>
          <p:cNvCxnSpPr>
            <a:cxnSpLocks/>
            <a:stCxn id="34" idx="2"/>
          </p:cNvCxnSpPr>
          <p:nvPr/>
        </p:nvCxnSpPr>
        <p:spPr>
          <a:xfrm rot="5400000" flipH="1" flipV="1">
            <a:off x="4141079" y="1580424"/>
            <a:ext cx="631580" cy="3819178"/>
          </a:xfrm>
          <a:prstGeom prst="bentConnector4">
            <a:avLst>
              <a:gd name="adj1" fmla="val -1374"/>
              <a:gd name="adj2" fmla="val 68399"/>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7F01327-4B03-DEF9-CCF7-0173B8E1701A}"/>
              </a:ext>
            </a:extLst>
          </p:cNvPr>
          <p:cNvSpPr txBox="1"/>
          <p:nvPr/>
        </p:nvSpPr>
        <p:spPr>
          <a:xfrm>
            <a:off x="304822" y="4646300"/>
            <a:ext cx="9587058" cy="1569660"/>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reveals distinct customer dynamics across France, Spain, and Germany. France leads with 50.1% total customers, exhibiting a strong retention rate of 83.8% and a low churn rate of 16.2%. Spain follows with 24.8% customers, showing similar metrics—an 83.3% retention and a 16.7% churn rate. Germany, despite having 25.1% customers, faces significant retention challenges with a high churn rate of 32.4% and a retention rate of 67.6%. This indicates France and Spain are more effective in retaining customers compared to Germany.</a:t>
            </a:r>
            <a:endParaRPr lang="en-IN"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087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7EE9BB72-E10E-8196-888C-D2827251BDE2}"/>
              </a:ext>
            </a:extLst>
          </p:cNvPr>
          <p:cNvPicPr>
            <a:picLocks noChangeAspect="1"/>
          </p:cNvPicPr>
          <p:nvPr/>
        </p:nvPicPr>
        <p:blipFill>
          <a:blip r:embed="rId3"/>
          <a:stretch>
            <a:fillRect/>
          </a:stretch>
        </p:blipFill>
        <p:spPr>
          <a:xfrm>
            <a:off x="3159760" y="914400"/>
            <a:ext cx="6134711" cy="4647939"/>
          </a:xfrm>
          <a:prstGeom prst="rect">
            <a:avLst/>
          </a:prstGeom>
        </p:spPr>
      </p:pic>
      <p:sp>
        <p:nvSpPr>
          <p:cNvPr id="6" name="TextBox 5">
            <a:extLst>
              <a:ext uri="{FF2B5EF4-FFF2-40B4-BE49-F238E27FC236}">
                <a16:creationId xmlns:a16="http://schemas.microsoft.com/office/drawing/2014/main" id="{BE9935A1-31BE-F2A4-23AF-8E93C7A9B4B8}"/>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Gender</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91976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4F3B-F4AC-634A-CF1F-F4DDA0F04AE3}"/>
              </a:ext>
            </a:extLst>
          </p:cNvPr>
          <p:cNvPicPr>
            <a:picLocks noChangeAspect="1"/>
          </p:cNvPicPr>
          <p:nvPr/>
        </p:nvPicPr>
        <p:blipFill>
          <a:blip r:embed="rId2"/>
          <a:stretch>
            <a:fillRect/>
          </a:stretch>
        </p:blipFill>
        <p:spPr>
          <a:xfrm>
            <a:off x="1036449" y="982368"/>
            <a:ext cx="2840665" cy="2860122"/>
          </a:xfrm>
          <a:prstGeom prst="rect">
            <a:avLst/>
          </a:prstGeom>
        </p:spPr>
      </p:pic>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cxnSp>
        <p:nvCxnSpPr>
          <p:cNvPr id="16" name="Connector: Elbow 15">
            <a:extLst>
              <a:ext uri="{FF2B5EF4-FFF2-40B4-BE49-F238E27FC236}">
                <a16:creationId xmlns:a16="http://schemas.microsoft.com/office/drawing/2014/main" id="{FD004D03-D6C7-F5DF-3183-2616E96E32D0}"/>
              </a:ext>
            </a:extLst>
          </p:cNvPr>
          <p:cNvCxnSpPr>
            <a:cxnSpLocks/>
          </p:cNvCxnSpPr>
          <p:nvPr/>
        </p:nvCxnSpPr>
        <p:spPr>
          <a:xfrm>
            <a:off x="3229337" y="1145894"/>
            <a:ext cx="2233914" cy="772456"/>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6D68FF44-65DC-A651-F2D9-0DF5928CC149}"/>
              </a:ext>
            </a:extLst>
          </p:cNvPr>
          <p:cNvCxnSpPr>
            <a:cxnSpLocks/>
            <a:stCxn id="4" idx="2"/>
          </p:cNvCxnSpPr>
          <p:nvPr/>
        </p:nvCxnSpPr>
        <p:spPr>
          <a:xfrm rot="5400000" flipH="1" flipV="1">
            <a:off x="3522441" y="1805308"/>
            <a:ext cx="971522" cy="3102841"/>
          </a:xfrm>
          <a:prstGeom prst="bentConnector4">
            <a:avLst>
              <a:gd name="adj1" fmla="val -23530"/>
              <a:gd name="adj2" fmla="val 72888"/>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7F01327-4B03-DEF9-CCF7-0173B8E1701A}"/>
              </a:ext>
            </a:extLst>
          </p:cNvPr>
          <p:cNvSpPr txBox="1"/>
          <p:nvPr/>
        </p:nvSpPr>
        <p:spPr>
          <a:xfrm>
            <a:off x="496281" y="4834065"/>
            <a:ext cx="9099132"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customer distribution shows a slight skew towards males, comprising 54.6% of the total customer base, compared to 45.4% females. Notably, the churn rate is higher among female customers at 25.1%, while it stands at 16.5% for males. Consequently, male customers exhibit a higher retention rate of 83.5%, compared to 74.9% for females. This suggests that male customers are more likely to stay with the bank.</a:t>
            </a:r>
            <a:endParaRPr lang="en-IN" sz="1600"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A0C73B37-97C7-DAD2-B4FE-D03B56F72639}"/>
              </a:ext>
            </a:extLst>
          </p:cNvPr>
          <p:cNvPicPr>
            <a:picLocks noChangeAspect="1"/>
          </p:cNvPicPr>
          <p:nvPr/>
        </p:nvPicPr>
        <p:blipFill>
          <a:blip r:embed="rId4"/>
          <a:stretch>
            <a:fillRect/>
          </a:stretch>
        </p:blipFill>
        <p:spPr>
          <a:xfrm>
            <a:off x="5559623" y="1255963"/>
            <a:ext cx="5258256" cy="2331922"/>
          </a:xfrm>
          <a:prstGeom prst="rect">
            <a:avLst/>
          </a:prstGeom>
        </p:spPr>
      </p:pic>
    </p:spTree>
    <p:extLst>
      <p:ext uri="{BB962C8B-B14F-4D97-AF65-F5344CB8AC3E}">
        <p14:creationId xmlns:p14="http://schemas.microsoft.com/office/powerpoint/2010/main" val="340114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06066887-52EF-F08F-68E3-3B08491F01AA}"/>
              </a:ext>
            </a:extLst>
          </p:cNvPr>
          <p:cNvPicPr>
            <a:picLocks noChangeAspect="1"/>
          </p:cNvPicPr>
          <p:nvPr/>
        </p:nvPicPr>
        <p:blipFill>
          <a:blip r:embed="rId3"/>
          <a:stretch>
            <a:fillRect/>
          </a:stretch>
        </p:blipFill>
        <p:spPr>
          <a:xfrm>
            <a:off x="731600" y="1438371"/>
            <a:ext cx="5584529" cy="2455420"/>
          </a:xfrm>
          <a:prstGeom prst="rect">
            <a:avLst/>
          </a:prstGeom>
        </p:spPr>
      </p:pic>
      <p:pic>
        <p:nvPicPr>
          <p:cNvPr id="7" name="Picture 6">
            <a:extLst>
              <a:ext uri="{FF2B5EF4-FFF2-40B4-BE49-F238E27FC236}">
                <a16:creationId xmlns:a16="http://schemas.microsoft.com/office/drawing/2014/main" id="{A57ABED6-314C-69DC-CC7E-9E8BC4665F98}"/>
              </a:ext>
            </a:extLst>
          </p:cNvPr>
          <p:cNvPicPr>
            <a:picLocks noChangeAspect="1"/>
          </p:cNvPicPr>
          <p:nvPr/>
        </p:nvPicPr>
        <p:blipFill>
          <a:blip r:embed="rId4"/>
          <a:stretch>
            <a:fillRect/>
          </a:stretch>
        </p:blipFill>
        <p:spPr>
          <a:xfrm>
            <a:off x="6759615" y="1438371"/>
            <a:ext cx="4456253" cy="4888595"/>
          </a:xfrm>
          <a:prstGeom prst="rect">
            <a:avLst/>
          </a:prstGeom>
        </p:spPr>
      </p:pic>
      <p:sp>
        <p:nvSpPr>
          <p:cNvPr id="8" name="TextBox 7">
            <a:extLst>
              <a:ext uri="{FF2B5EF4-FFF2-40B4-BE49-F238E27FC236}">
                <a16:creationId xmlns:a16="http://schemas.microsoft.com/office/drawing/2014/main" id="{9FBC0586-3362-5E06-5AB0-F1109C7082C2}"/>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Age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0231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636206" y="4974975"/>
            <a:ext cx="9157674"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customer base is skewed towards the 30-39 age group, which constitutes 43.5% of total customers and exhibits a low churn rate of 10.9%. The under 30 age group, accounting for 16.4% of customers, has the lowest churn rate at 7.6%, indicating high loyalty. Conversely, the 40-49 age group, comprising 26.2% of customers, has a significantly higher churn rate of 30.8%. The 50+ age group, representing 14.0% of the customer base, experiences the highest churn rate at 45.4%. </a:t>
            </a:r>
            <a:endParaRPr lang="en-IN" sz="1600"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BD88E23E-CB13-190D-54F2-AAD17D6F884C}"/>
              </a:ext>
            </a:extLst>
          </p:cNvPr>
          <p:cNvPicPr>
            <a:picLocks noChangeAspect="1"/>
          </p:cNvPicPr>
          <p:nvPr/>
        </p:nvPicPr>
        <p:blipFill>
          <a:blip r:embed="rId3"/>
          <a:stretch>
            <a:fillRect/>
          </a:stretch>
        </p:blipFill>
        <p:spPr>
          <a:xfrm>
            <a:off x="1271747" y="1319734"/>
            <a:ext cx="3085813" cy="2891731"/>
          </a:xfrm>
          <a:prstGeom prst="rect">
            <a:avLst/>
          </a:prstGeom>
        </p:spPr>
      </p:pic>
      <p:pic>
        <p:nvPicPr>
          <p:cNvPr id="12" name="Picture 11">
            <a:extLst>
              <a:ext uri="{FF2B5EF4-FFF2-40B4-BE49-F238E27FC236}">
                <a16:creationId xmlns:a16="http://schemas.microsoft.com/office/drawing/2014/main" id="{7959E209-2D49-8721-8AF7-00B48793FC26}"/>
              </a:ext>
            </a:extLst>
          </p:cNvPr>
          <p:cNvPicPr>
            <a:picLocks noChangeAspect="1"/>
          </p:cNvPicPr>
          <p:nvPr/>
        </p:nvPicPr>
        <p:blipFill rotWithShape="1">
          <a:blip r:embed="rId4"/>
          <a:srcRect l="1262" t="7467" r="1262" b="2482"/>
          <a:stretch/>
        </p:blipFill>
        <p:spPr>
          <a:xfrm>
            <a:off x="5907362" y="1016994"/>
            <a:ext cx="5012891" cy="3343454"/>
          </a:xfrm>
          <a:prstGeom prst="rect">
            <a:avLst/>
          </a:prstGeom>
        </p:spPr>
      </p:pic>
      <p:sp>
        <p:nvSpPr>
          <p:cNvPr id="13" name="TextBox 12">
            <a:extLst>
              <a:ext uri="{FF2B5EF4-FFF2-40B4-BE49-F238E27FC236}">
                <a16:creationId xmlns:a16="http://schemas.microsoft.com/office/drawing/2014/main" id="{694E4C19-5575-29A9-F5CE-F7524F22B40A}"/>
              </a:ext>
            </a:extLst>
          </p:cNvPr>
          <p:cNvSpPr txBox="1"/>
          <p:nvPr/>
        </p:nvSpPr>
        <p:spPr>
          <a:xfrm>
            <a:off x="1906691" y="31468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61874E7B-7986-A4C2-FF30-C9069B141D44}"/>
              </a:ext>
            </a:extLst>
          </p:cNvPr>
          <p:cNvSpPr txBox="1"/>
          <p:nvPr/>
        </p:nvSpPr>
        <p:spPr>
          <a:xfrm>
            <a:off x="6590185" y="4926414"/>
            <a:ext cx="631596" cy="246221"/>
          </a:xfrm>
          <a:prstGeom prst="rect">
            <a:avLst/>
          </a:prstGeom>
          <a:noFill/>
        </p:spPr>
        <p:txBody>
          <a:bodyPr wrap="square" rtlCol="0">
            <a:spAutoFit/>
          </a:bodyPr>
          <a:lstStyle/>
          <a:p>
            <a:r>
              <a:rPr lang="en-IN" sz="1000" b="1" dirty="0">
                <a:solidFill>
                  <a:schemeClr val="bg2"/>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CE861B3D-9193-D6BF-9CEF-933004815203}"/>
              </a:ext>
            </a:extLst>
          </p:cNvPr>
          <p:cNvSpPr txBox="1"/>
          <p:nvPr/>
        </p:nvSpPr>
        <p:spPr>
          <a:xfrm>
            <a:off x="2205411" y="1111985"/>
            <a:ext cx="631596" cy="415498"/>
          </a:xfrm>
          <a:prstGeom prst="rect">
            <a:avLst/>
          </a:prstGeom>
          <a:noFill/>
        </p:spPr>
        <p:txBody>
          <a:bodyPr wrap="square" rtlCol="0">
            <a:spAutoFit/>
          </a:bodyPr>
          <a:lstStyle/>
          <a:p>
            <a:r>
              <a:rPr lang="en-IN" sz="1050" b="1" dirty="0">
                <a:solidFill>
                  <a:schemeClr val="bg2"/>
                </a:solidFill>
                <a:latin typeface="Segoe UI" panose="020B0502040204020203" pitchFamily="34" charset="0"/>
                <a:cs typeface="Segoe UI" panose="020B0502040204020203" pitchFamily="34" charset="0"/>
              </a:rPr>
              <a:t>%</a:t>
            </a:r>
          </a:p>
          <a:p>
            <a:endParaRPr lang="en-IN" sz="1050" b="1" dirty="0">
              <a:solidFill>
                <a:schemeClr val="bg2"/>
              </a:solidFill>
              <a:latin typeface="Segoe UI" panose="020B0502040204020203" pitchFamily="34" charset="0"/>
              <a:cs typeface="Segoe UI" panose="020B0502040204020203" pitchFamily="34" charset="0"/>
            </a:endParaRPr>
          </a:p>
        </p:txBody>
      </p:sp>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8A8673B0-C742-BCE1-D555-A120F219614E}"/>
                  </a:ext>
                </a:extLst>
              </p14:cNvPr>
              <p14:cNvContentPartPr/>
              <p14:nvPr/>
            </p14:nvContentPartPr>
            <p14:xfrm>
              <a:off x="1597580" y="3121460"/>
              <a:ext cx="499680" cy="21240"/>
            </p14:xfrm>
          </p:contentPart>
        </mc:Choice>
        <mc:Fallback xmlns="">
          <p:pic>
            <p:nvPicPr>
              <p:cNvPr id="35" name="Ink 34">
                <a:extLst>
                  <a:ext uri="{FF2B5EF4-FFF2-40B4-BE49-F238E27FC236}">
                    <a16:creationId xmlns:a16="http://schemas.microsoft.com/office/drawing/2014/main" id="{8A8673B0-C742-BCE1-D555-A120F219614E}"/>
                  </a:ext>
                </a:extLst>
              </p:cNvPr>
              <p:cNvPicPr/>
              <p:nvPr/>
            </p:nvPicPr>
            <p:blipFill>
              <a:blip r:embed="rId6"/>
              <a:stretch>
                <a:fillRect/>
              </a:stretch>
            </p:blipFill>
            <p:spPr>
              <a:xfrm>
                <a:off x="1588580" y="3112820"/>
                <a:ext cx="517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BC85C316-EF57-686F-1DE0-E1A849479CB0}"/>
                  </a:ext>
                </a:extLst>
              </p14:cNvPr>
              <p14:cNvContentPartPr/>
              <p14:nvPr/>
            </p14:nvContentPartPr>
            <p14:xfrm>
              <a:off x="2316140" y="1704140"/>
              <a:ext cx="485640" cy="10440"/>
            </p14:xfrm>
          </p:contentPart>
        </mc:Choice>
        <mc:Fallback xmlns="">
          <p:pic>
            <p:nvPicPr>
              <p:cNvPr id="36" name="Ink 35">
                <a:extLst>
                  <a:ext uri="{FF2B5EF4-FFF2-40B4-BE49-F238E27FC236}">
                    <a16:creationId xmlns:a16="http://schemas.microsoft.com/office/drawing/2014/main" id="{BC85C316-EF57-686F-1DE0-E1A849479CB0}"/>
                  </a:ext>
                </a:extLst>
              </p:cNvPr>
              <p:cNvPicPr/>
              <p:nvPr/>
            </p:nvPicPr>
            <p:blipFill>
              <a:blip r:embed="rId8"/>
              <a:stretch>
                <a:fillRect/>
              </a:stretch>
            </p:blipFill>
            <p:spPr>
              <a:xfrm>
                <a:off x="2307500" y="1695500"/>
                <a:ext cx="503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40C549AB-8FFE-C95E-1F1A-673A104CD28D}"/>
                  </a:ext>
                </a:extLst>
              </p14:cNvPr>
              <p14:cNvContentPartPr/>
              <p14:nvPr/>
            </p14:nvContentPartPr>
            <p14:xfrm>
              <a:off x="3022100" y="2600180"/>
              <a:ext cx="496080" cy="34200"/>
            </p14:xfrm>
          </p:contentPart>
        </mc:Choice>
        <mc:Fallback xmlns="">
          <p:pic>
            <p:nvPicPr>
              <p:cNvPr id="37" name="Ink 36">
                <a:extLst>
                  <a:ext uri="{FF2B5EF4-FFF2-40B4-BE49-F238E27FC236}">
                    <a16:creationId xmlns:a16="http://schemas.microsoft.com/office/drawing/2014/main" id="{40C549AB-8FFE-C95E-1F1A-673A104CD28D}"/>
                  </a:ext>
                </a:extLst>
              </p:cNvPr>
              <p:cNvPicPr/>
              <p:nvPr/>
            </p:nvPicPr>
            <p:blipFill>
              <a:blip r:embed="rId10"/>
              <a:stretch>
                <a:fillRect/>
              </a:stretch>
            </p:blipFill>
            <p:spPr>
              <a:xfrm>
                <a:off x="3013460" y="2591540"/>
                <a:ext cx="513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2C9CDFCD-3D8E-28B6-07A8-64ECE03EE1A3}"/>
                  </a:ext>
                </a:extLst>
              </p14:cNvPr>
              <p14:cNvContentPartPr/>
              <p14:nvPr/>
            </p14:nvContentPartPr>
            <p14:xfrm>
              <a:off x="3725900" y="3248420"/>
              <a:ext cx="490680" cy="8640"/>
            </p14:xfrm>
          </p:contentPart>
        </mc:Choice>
        <mc:Fallback xmlns="">
          <p:pic>
            <p:nvPicPr>
              <p:cNvPr id="39" name="Ink 38">
                <a:extLst>
                  <a:ext uri="{FF2B5EF4-FFF2-40B4-BE49-F238E27FC236}">
                    <a16:creationId xmlns:a16="http://schemas.microsoft.com/office/drawing/2014/main" id="{2C9CDFCD-3D8E-28B6-07A8-64ECE03EE1A3}"/>
                  </a:ext>
                </a:extLst>
              </p:cNvPr>
              <p:cNvPicPr/>
              <p:nvPr/>
            </p:nvPicPr>
            <p:blipFill>
              <a:blip r:embed="rId12"/>
              <a:stretch>
                <a:fillRect/>
              </a:stretch>
            </p:blipFill>
            <p:spPr>
              <a:xfrm>
                <a:off x="3717260" y="3239780"/>
                <a:ext cx="508320" cy="26280"/>
              </a:xfrm>
              <a:prstGeom prst="rect">
                <a:avLst/>
              </a:prstGeom>
            </p:spPr>
          </p:pic>
        </mc:Fallback>
      </mc:AlternateContent>
      <p:sp>
        <p:nvSpPr>
          <p:cNvPr id="40" name="TextBox 39">
            <a:extLst>
              <a:ext uri="{FF2B5EF4-FFF2-40B4-BE49-F238E27FC236}">
                <a16:creationId xmlns:a16="http://schemas.microsoft.com/office/drawing/2014/main" id="{DE2CD58A-106B-EF5F-62C8-598A93D03B29}"/>
              </a:ext>
            </a:extLst>
          </p:cNvPr>
          <p:cNvSpPr txBox="1"/>
          <p:nvPr/>
        </p:nvSpPr>
        <p:spPr>
          <a:xfrm>
            <a:off x="2615351" y="1726194"/>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1" name="TextBox 40">
            <a:extLst>
              <a:ext uri="{FF2B5EF4-FFF2-40B4-BE49-F238E27FC236}">
                <a16:creationId xmlns:a16="http://schemas.microsoft.com/office/drawing/2014/main" id="{9251BE9D-688D-09AC-6781-92401021C6CB}"/>
              </a:ext>
            </a:extLst>
          </p:cNvPr>
          <p:cNvSpPr txBox="1"/>
          <p:nvPr/>
        </p:nvSpPr>
        <p:spPr>
          <a:xfrm>
            <a:off x="3318644" y="2635833"/>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2" name="TextBox 41">
            <a:extLst>
              <a:ext uri="{FF2B5EF4-FFF2-40B4-BE49-F238E27FC236}">
                <a16:creationId xmlns:a16="http://schemas.microsoft.com/office/drawing/2014/main" id="{F1962B2C-EA66-2587-3B25-21473B3B1B63}"/>
              </a:ext>
            </a:extLst>
          </p:cNvPr>
          <p:cNvSpPr txBox="1"/>
          <p:nvPr/>
        </p:nvSpPr>
        <p:spPr>
          <a:xfrm>
            <a:off x="4026956" y="3275585"/>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3" name="TextBox 42">
            <a:extLst>
              <a:ext uri="{FF2B5EF4-FFF2-40B4-BE49-F238E27FC236}">
                <a16:creationId xmlns:a16="http://schemas.microsoft.com/office/drawing/2014/main" id="{30265A45-50FE-9CBC-9D2F-78E8119D9A4A}"/>
              </a:ext>
            </a:extLst>
          </p:cNvPr>
          <p:cNvSpPr txBox="1"/>
          <p:nvPr/>
        </p:nvSpPr>
        <p:spPr>
          <a:xfrm>
            <a:off x="6321824" y="118399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4" name="TextBox 43">
            <a:extLst>
              <a:ext uri="{FF2B5EF4-FFF2-40B4-BE49-F238E27FC236}">
                <a16:creationId xmlns:a16="http://schemas.microsoft.com/office/drawing/2014/main" id="{401127A3-C305-F074-C605-255BFFFBAEE1}"/>
              </a:ext>
            </a:extLst>
          </p:cNvPr>
          <p:cNvSpPr txBox="1"/>
          <p:nvPr/>
        </p:nvSpPr>
        <p:spPr>
          <a:xfrm>
            <a:off x="7669138" y="1296651"/>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id="{21624BB8-1C3B-3F5A-907C-5756AC2E81B3}"/>
              </a:ext>
            </a:extLst>
          </p:cNvPr>
          <p:cNvSpPr txBox="1"/>
          <p:nvPr/>
        </p:nvSpPr>
        <p:spPr>
          <a:xfrm>
            <a:off x="9035658" y="190397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6" name="TextBox 45">
            <a:extLst>
              <a:ext uri="{FF2B5EF4-FFF2-40B4-BE49-F238E27FC236}">
                <a16:creationId xmlns:a16="http://schemas.microsoft.com/office/drawing/2014/main" id="{6DC2689B-ECE6-369D-C04A-CEE45497A1E3}"/>
              </a:ext>
            </a:extLst>
          </p:cNvPr>
          <p:cNvSpPr txBox="1"/>
          <p:nvPr/>
        </p:nvSpPr>
        <p:spPr>
          <a:xfrm>
            <a:off x="9050898" y="308031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7" name="TextBox 46">
            <a:extLst>
              <a:ext uri="{FF2B5EF4-FFF2-40B4-BE49-F238E27FC236}">
                <a16:creationId xmlns:a16="http://schemas.microsoft.com/office/drawing/2014/main" id="{A0994226-7391-F9BC-0673-2431E542BE60}"/>
              </a:ext>
            </a:extLst>
          </p:cNvPr>
          <p:cNvSpPr txBox="1"/>
          <p:nvPr/>
        </p:nvSpPr>
        <p:spPr>
          <a:xfrm>
            <a:off x="10402178" y="2629185"/>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8" name="TextBox 47">
            <a:extLst>
              <a:ext uri="{FF2B5EF4-FFF2-40B4-BE49-F238E27FC236}">
                <a16:creationId xmlns:a16="http://schemas.microsoft.com/office/drawing/2014/main" id="{84C45CD2-6880-B7A2-A467-25E24DF1C798}"/>
              </a:ext>
            </a:extLst>
          </p:cNvPr>
          <p:cNvSpPr txBox="1"/>
          <p:nvPr/>
        </p:nvSpPr>
        <p:spPr>
          <a:xfrm>
            <a:off x="10405596" y="234593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9" name="TextBox 48">
            <a:extLst>
              <a:ext uri="{FF2B5EF4-FFF2-40B4-BE49-F238E27FC236}">
                <a16:creationId xmlns:a16="http://schemas.microsoft.com/office/drawing/2014/main" id="{E3DCDBF1-A601-4617-12B7-DBF99A93CB9E}"/>
              </a:ext>
            </a:extLst>
          </p:cNvPr>
          <p:cNvSpPr txBox="1"/>
          <p:nvPr/>
        </p:nvSpPr>
        <p:spPr>
          <a:xfrm>
            <a:off x="7684378" y="36870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50" name="TextBox 49">
            <a:extLst>
              <a:ext uri="{FF2B5EF4-FFF2-40B4-BE49-F238E27FC236}">
                <a16:creationId xmlns:a16="http://schemas.microsoft.com/office/drawing/2014/main" id="{CF8FBB2A-FE08-1C82-C7C2-B6FA183F65C0}"/>
              </a:ext>
            </a:extLst>
          </p:cNvPr>
          <p:cNvSpPr txBox="1"/>
          <p:nvPr/>
        </p:nvSpPr>
        <p:spPr>
          <a:xfrm>
            <a:off x="6294762" y="378357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189976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319A1497-3D0A-BB6C-A0BF-702D3D038C07}"/>
              </a:ext>
            </a:extLst>
          </p:cNvPr>
          <p:cNvPicPr>
            <a:picLocks noChangeAspect="1"/>
          </p:cNvPicPr>
          <p:nvPr/>
        </p:nvPicPr>
        <p:blipFill>
          <a:blip r:embed="rId3"/>
          <a:stretch>
            <a:fillRect/>
          </a:stretch>
        </p:blipFill>
        <p:spPr>
          <a:xfrm>
            <a:off x="587776" y="1793131"/>
            <a:ext cx="5387807" cy="2499577"/>
          </a:xfrm>
          <a:prstGeom prst="rect">
            <a:avLst/>
          </a:prstGeom>
        </p:spPr>
      </p:pic>
      <p:pic>
        <p:nvPicPr>
          <p:cNvPr id="8" name="Picture 7">
            <a:extLst>
              <a:ext uri="{FF2B5EF4-FFF2-40B4-BE49-F238E27FC236}">
                <a16:creationId xmlns:a16="http://schemas.microsoft.com/office/drawing/2014/main" id="{A0B72EB2-AD40-778D-E59A-67A4A0A40F09}"/>
              </a:ext>
            </a:extLst>
          </p:cNvPr>
          <p:cNvPicPr>
            <a:picLocks noChangeAspect="1"/>
          </p:cNvPicPr>
          <p:nvPr/>
        </p:nvPicPr>
        <p:blipFill>
          <a:blip r:embed="rId4"/>
          <a:stretch>
            <a:fillRect/>
          </a:stretch>
        </p:blipFill>
        <p:spPr>
          <a:xfrm>
            <a:off x="6365003" y="1767731"/>
            <a:ext cx="5456393" cy="4191363"/>
          </a:xfrm>
          <a:prstGeom prst="rect">
            <a:avLst/>
          </a:prstGeom>
        </p:spPr>
      </p:pic>
      <p:sp>
        <p:nvSpPr>
          <p:cNvPr id="9" name="TextBox 8">
            <a:extLst>
              <a:ext uri="{FF2B5EF4-FFF2-40B4-BE49-F238E27FC236}">
                <a16:creationId xmlns:a16="http://schemas.microsoft.com/office/drawing/2014/main" id="{D1D9AD3E-29F8-7A44-B050-8723FE8B18B4}"/>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Credit Score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611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29940" y="5014231"/>
            <a:ext cx="8512404" cy="1708160"/>
          </a:xfrm>
          <a:prstGeom prst="rect">
            <a:avLst/>
          </a:prstGeom>
          <a:noFill/>
        </p:spPr>
        <p:txBody>
          <a:bodyPr wrap="square" rtlCol="0">
            <a:spAutoFit/>
          </a:bodyPr>
          <a:lstStyle/>
          <a:p>
            <a:pPr algn="just"/>
            <a:r>
              <a:rPr lang="en-US" sz="1500" dirty="0">
                <a:latin typeface="Segoe UI" panose="020B0502040204020203" pitchFamily="34" charset="0"/>
                <a:cs typeface="Segoe UI" panose="020B0502040204020203" pitchFamily="34" charset="0"/>
              </a:rPr>
              <a:t>The customer base is skewed towards the Good (600-699) credit score group, which represents 38.2% of customers. Churn rates are relatively similar across groups, with the Excellent (800+) group having the lowest churn rate at 19.5%, and the Poor (300-499) group the highest at 23.7%. However, all groups maintain retention rates above 76%, with the Excellent group slightly leading at 80.5%. These findings suggest a stable customer base with minimal variance in churn rates across different credit score groups, indicating consistent satisfaction levels across credit score segments</a:t>
            </a:r>
            <a:endParaRPr lang="en-IN" sz="15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FE45B7D-8DB8-C9B4-88D4-70EBBA365C18}"/>
              </a:ext>
            </a:extLst>
          </p:cNvPr>
          <p:cNvPicPr>
            <a:picLocks noChangeAspect="1"/>
          </p:cNvPicPr>
          <p:nvPr/>
        </p:nvPicPr>
        <p:blipFill>
          <a:blip r:embed="rId3"/>
          <a:stretch>
            <a:fillRect/>
          </a:stretch>
        </p:blipFill>
        <p:spPr>
          <a:xfrm>
            <a:off x="767158" y="1259924"/>
            <a:ext cx="3917331" cy="2863865"/>
          </a:xfrm>
          <a:prstGeom prst="rect">
            <a:avLst/>
          </a:prstGeom>
        </p:spPr>
      </p:pic>
      <p:pic>
        <p:nvPicPr>
          <p:cNvPr id="10" name="Picture 9">
            <a:extLst>
              <a:ext uri="{FF2B5EF4-FFF2-40B4-BE49-F238E27FC236}">
                <a16:creationId xmlns:a16="http://schemas.microsoft.com/office/drawing/2014/main" id="{36D76A40-F7BD-5B7E-06CE-12EC8B985BD5}"/>
              </a:ext>
            </a:extLst>
          </p:cNvPr>
          <p:cNvPicPr>
            <a:picLocks noChangeAspect="1"/>
          </p:cNvPicPr>
          <p:nvPr/>
        </p:nvPicPr>
        <p:blipFill>
          <a:blip r:embed="rId4"/>
          <a:stretch>
            <a:fillRect/>
          </a:stretch>
        </p:blipFill>
        <p:spPr>
          <a:xfrm>
            <a:off x="5800307" y="973605"/>
            <a:ext cx="4837214" cy="2957372"/>
          </a:xfrm>
          <a:prstGeom prst="rect">
            <a:avLst/>
          </a:prstGeom>
        </p:spPr>
      </p:pic>
      <p:sp>
        <p:nvSpPr>
          <p:cNvPr id="11" name="TextBox 10">
            <a:extLst>
              <a:ext uri="{FF2B5EF4-FFF2-40B4-BE49-F238E27FC236}">
                <a16:creationId xmlns:a16="http://schemas.microsoft.com/office/drawing/2014/main" id="{B0A36B79-311C-B982-633C-E07A626378D9}"/>
              </a:ext>
            </a:extLst>
          </p:cNvPr>
          <p:cNvSpPr txBox="1"/>
          <p:nvPr/>
        </p:nvSpPr>
        <p:spPr>
          <a:xfrm>
            <a:off x="1251371" y="336025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B707DE3B-8072-3C31-9A2A-D25EEA20E76B}"/>
              </a:ext>
            </a:extLst>
          </p:cNvPr>
          <p:cNvSpPr txBox="1"/>
          <p:nvPr/>
        </p:nvSpPr>
        <p:spPr>
          <a:xfrm>
            <a:off x="2031151" y="23594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77E0E546-45E7-D802-DF2D-4804171E68FC}"/>
              </a:ext>
            </a:extLst>
          </p:cNvPr>
          <p:cNvSpPr txBox="1"/>
          <p:nvPr/>
        </p:nvSpPr>
        <p:spPr>
          <a:xfrm>
            <a:off x="2771587" y="155431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ECEE8DD9-55ED-5CAE-39B1-CD953531E5C8}"/>
              </a:ext>
            </a:extLst>
          </p:cNvPr>
          <p:cNvSpPr txBox="1"/>
          <p:nvPr/>
        </p:nvSpPr>
        <p:spPr>
          <a:xfrm>
            <a:off x="3517051" y="230577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71B3426A-0924-C045-422E-F14419D1E35D}"/>
              </a:ext>
            </a:extLst>
          </p:cNvPr>
          <p:cNvSpPr txBox="1"/>
          <p:nvPr/>
        </p:nvSpPr>
        <p:spPr>
          <a:xfrm>
            <a:off x="4227469" y="334269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A2717C9C-226B-0C42-2AF3-215D46988144}"/>
              </a:ext>
            </a:extLst>
          </p:cNvPr>
          <p:cNvSpPr txBox="1"/>
          <p:nvPr/>
        </p:nvSpPr>
        <p:spPr>
          <a:xfrm>
            <a:off x="5962258" y="146938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31789F3D-67CE-925E-410D-D41D0CE911F5}"/>
              </a:ext>
            </a:extLst>
          </p:cNvPr>
          <p:cNvSpPr txBox="1"/>
          <p:nvPr/>
        </p:nvSpPr>
        <p:spPr>
          <a:xfrm>
            <a:off x="7090018" y="137834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FB8190CA-7AF4-D236-0E96-7F99DF6FD756}"/>
              </a:ext>
            </a:extLst>
          </p:cNvPr>
          <p:cNvSpPr txBox="1"/>
          <p:nvPr/>
        </p:nvSpPr>
        <p:spPr>
          <a:xfrm>
            <a:off x="8236316" y="132348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379649E7-3E0D-EFD1-8D0E-192E21C8BD46}"/>
              </a:ext>
            </a:extLst>
          </p:cNvPr>
          <p:cNvSpPr txBox="1"/>
          <p:nvPr/>
        </p:nvSpPr>
        <p:spPr>
          <a:xfrm>
            <a:off x="9396679" y="133982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5D55C704-A7C4-30C0-C3C5-FDB6D4E1F502}"/>
              </a:ext>
            </a:extLst>
          </p:cNvPr>
          <p:cNvSpPr txBox="1"/>
          <p:nvPr/>
        </p:nvSpPr>
        <p:spPr>
          <a:xfrm>
            <a:off x="10525379" y="131072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8887696F-7393-D04E-DE2B-C021B98D9DB3}"/>
              </a:ext>
            </a:extLst>
          </p:cNvPr>
          <p:cNvSpPr txBox="1"/>
          <p:nvPr/>
        </p:nvSpPr>
        <p:spPr>
          <a:xfrm>
            <a:off x="10525379" y="355948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5903924D-1AD1-70B7-F6D5-9722E85E0AF8}"/>
              </a:ext>
            </a:extLst>
          </p:cNvPr>
          <p:cNvSpPr txBox="1"/>
          <p:nvPr/>
        </p:nvSpPr>
        <p:spPr>
          <a:xfrm>
            <a:off x="9409373" y="353526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99F6110A-661C-CDAC-7C30-129380B9495C}"/>
              </a:ext>
            </a:extLst>
          </p:cNvPr>
          <p:cNvSpPr txBox="1"/>
          <p:nvPr/>
        </p:nvSpPr>
        <p:spPr>
          <a:xfrm>
            <a:off x="8236316" y="354487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3A5C3D8E-0F1B-92D9-56C8-270B05264B4B}"/>
              </a:ext>
            </a:extLst>
          </p:cNvPr>
          <p:cNvSpPr txBox="1"/>
          <p:nvPr/>
        </p:nvSpPr>
        <p:spPr>
          <a:xfrm>
            <a:off x="7081547" y="349001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B440AE11-91D5-0015-83F3-EA9234F37299}"/>
              </a:ext>
            </a:extLst>
          </p:cNvPr>
          <p:cNvSpPr txBox="1"/>
          <p:nvPr/>
        </p:nvSpPr>
        <p:spPr>
          <a:xfrm>
            <a:off x="5950231" y="340155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BE816C3A-37A4-8CB6-5EC1-1FEFE9AF9F92}"/>
                  </a:ext>
                </a:extLst>
              </p14:cNvPr>
              <p14:cNvContentPartPr/>
              <p14:nvPr/>
            </p14:nvContentPartPr>
            <p14:xfrm>
              <a:off x="992370" y="3354510"/>
              <a:ext cx="520920" cy="3600"/>
            </p14:xfrm>
          </p:contentPart>
        </mc:Choice>
        <mc:Fallback xmlns="">
          <p:pic>
            <p:nvPicPr>
              <p:cNvPr id="28" name="Ink 27">
                <a:extLst>
                  <a:ext uri="{FF2B5EF4-FFF2-40B4-BE49-F238E27FC236}">
                    <a16:creationId xmlns:a16="http://schemas.microsoft.com/office/drawing/2014/main" id="{BE816C3A-37A4-8CB6-5EC1-1FEFE9AF9F92}"/>
                  </a:ext>
                </a:extLst>
              </p:cNvPr>
              <p:cNvPicPr/>
              <p:nvPr/>
            </p:nvPicPr>
            <p:blipFill>
              <a:blip r:embed="rId7"/>
              <a:stretch>
                <a:fillRect/>
              </a:stretch>
            </p:blipFill>
            <p:spPr>
              <a:xfrm>
                <a:off x="983370" y="3345510"/>
                <a:ext cx="538560" cy="21240"/>
              </a:xfrm>
              <a:prstGeom prst="rect">
                <a:avLst/>
              </a:prstGeom>
            </p:spPr>
          </p:pic>
        </mc:Fallback>
      </mc:AlternateContent>
      <p:grpSp>
        <p:nvGrpSpPr>
          <p:cNvPr id="36" name="Group 35">
            <a:extLst>
              <a:ext uri="{FF2B5EF4-FFF2-40B4-BE49-F238E27FC236}">
                <a16:creationId xmlns:a16="http://schemas.microsoft.com/office/drawing/2014/main" id="{46E8606A-BAE9-5915-7FA3-0DCD85EBC877}"/>
              </a:ext>
            </a:extLst>
          </p:cNvPr>
          <p:cNvGrpSpPr/>
          <p:nvPr/>
        </p:nvGrpSpPr>
        <p:grpSpPr>
          <a:xfrm>
            <a:off x="1733610" y="2338050"/>
            <a:ext cx="530640" cy="34560"/>
            <a:chOff x="1733610" y="2338050"/>
            <a:chExt cx="530640" cy="34560"/>
          </a:xfrm>
        </p:grpSpPr>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006A2E2C-DEEF-2AD9-769A-61F321AA30BC}"/>
                    </a:ext>
                  </a:extLst>
                </p14:cNvPr>
                <p14:cNvContentPartPr/>
                <p14:nvPr/>
              </p14:nvContentPartPr>
              <p14:xfrm>
                <a:off x="1733610" y="2346690"/>
                <a:ext cx="455760" cy="15840"/>
              </p14:xfrm>
            </p:contentPart>
          </mc:Choice>
          <mc:Fallback xmlns="">
            <p:pic>
              <p:nvPicPr>
                <p:cNvPr id="31" name="Ink 30">
                  <a:extLst>
                    <a:ext uri="{FF2B5EF4-FFF2-40B4-BE49-F238E27FC236}">
                      <a16:creationId xmlns:a16="http://schemas.microsoft.com/office/drawing/2014/main" id="{006A2E2C-DEEF-2AD9-769A-61F321AA30BC}"/>
                    </a:ext>
                  </a:extLst>
                </p:cNvPr>
                <p:cNvPicPr/>
                <p:nvPr/>
              </p:nvPicPr>
              <p:blipFill>
                <a:blip r:embed="rId9"/>
                <a:stretch>
                  <a:fillRect/>
                </a:stretch>
              </p:blipFill>
              <p:spPr>
                <a:xfrm>
                  <a:off x="1724610" y="2338050"/>
                  <a:ext cx="4734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B53590B3-3B6B-6A07-D06F-9BD32667E29A}"/>
                    </a:ext>
                  </a:extLst>
                </p14:cNvPr>
                <p14:cNvContentPartPr/>
                <p14:nvPr/>
              </p14:nvContentPartPr>
              <p14:xfrm>
                <a:off x="2172450" y="2342730"/>
                <a:ext cx="64440" cy="21960"/>
              </p14:xfrm>
            </p:contentPart>
          </mc:Choice>
          <mc:Fallback xmlns="">
            <p:pic>
              <p:nvPicPr>
                <p:cNvPr id="33" name="Ink 32">
                  <a:extLst>
                    <a:ext uri="{FF2B5EF4-FFF2-40B4-BE49-F238E27FC236}">
                      <a16:creationId xmlns:a16="http://schemas.microsoft.com/office/drawing/2014/main" id="{B53590B3-3B6B-6A07-D06F-9BD32667E29A}"/>
                    </a:ext>
                  </a:extLst>
                </p:cNvPr>
                <p:cNvPicPr/>
                <p:nvPr/>
              </p:nvPicPr>
              <p:blipFill>
                <a:blip r:embed="rId11"/>
                <a:stretch>
                  <a:fillRect/>
                </a:stretch>
              </p:blipFill>
              <p:spPr>
                <a:xfrm>
                  <a:off x="2163810" y="2333730"/>
                  <a:ext cx="82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EE7D5154-F25D-3A0E-C2CE-E19CB230FACF}"/>
                    </a:ext>
                  </a:extLst>
                </p14:cNvPr>
                <p14:cNvContentPartPr/>
                <p14:nvPr/>
              </p14:nvContentPartPr>
              <p14:xfrm>
                <a:off x="2232570" y="2338050"/>
                <a:ext cx="31680" cy="34560"/>
              </p14:xfrm>
            </p:contentPart>
          </mc:Choice>
          <mc:Fallback xmlns="">
            <p:pic>
              <p:nvPicPr>
                <p:cNvPr id="35" name="Ink 34">
                  <a:extLst>
                    <a:ext uri="{FF2B5EF4-FFF2-40B4-BE49-F238E27FC236}">
                      <a16:creationId xmlns:a16="http://schemas.microsoft.com/office/drawing/2014/main" id="{EE7D5154-F25D-3A0E-C2CE-E19CB230FACF}"/>
                    </a:ext>
                  </a:extLst>
                </p:cNvPr>
                <p:cNvPicPr/>
                <p:nvPr/>
              </p:nvPicPr>
              <p:blipFill>
                <a:blip r:embed="rId13"/>
                <a:stretch>
                  <a:fillRect/>
                </a:stretch>
              </p:blipFill>
              <p:spPr>
                <a:xfrm>
                  <a:off x="2223930" y="2329410"/>
                  <a:ext cx="49320" cy="52200"/>
                </a:xfrm>
                <a:prstGeom prst="rect">
                  <a:avLst/>
                </a:prstGeom>
              </p:spPr>
            </p:pic>
          </mc:Fallback>
        </mc:AlternateContent>
      </p:grpSp>
      <p:grpSp>
        <p:nvGrpSpPr>
          <p:cNvPr id="40" name="Group 39">
            <a:extLst>
              <a:ext uri="{FF2B5EF4-FFF2-40B4-BE49-F238E27FC236}">
                <a16:creationId xmlns:a16="http://schemas.microsoft.com/office/drawing/2014/main" id="{C2CD67C7-851A-269A-E335-1B6106773E57}"/>
              </a:ext>
            </a:extLst>
          </p:cNvPr>
          <p:cNvGrpSpPr/>
          <p:nvPr/>
        </p:nvGrpSpPr>
        <p:grpSpPr>
          <a:xfrm>
            <a:off x="2468640" y="1546590"/>
            <a:ext cx="543600" cy="4320"/>
            <a:chOff x="2468640" y="1546590"/>
            <a:chExt cx="543600" cy="4320"/>
          </a:xfrm>
        </p:grpSpPr>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81CE975F-974A-EC4B-9A63-1D843F558119}"/>
                    </a:ext>
                  </a:extLst>
                </p14:cNvPr>
                <p14:cNvContentPartPr/>
                <p14:nvPr/>
              </p14:nvContentPartPr>
              <p14:xfrm>
                <a:off x="2468640" y="1546590"/>
                <a:ext cx="497520" cy="3960"/>
              </p14:xfrm>
            </p:contentPart>
          </mc:Choice>
          <mc:Fallback xmlns="">
            <p:pic>
              <p:nvPicPr>
                <p:cNvPr id="37" name="Ink 36">
                  <a:extLst>
                    <a:ext uri="{FF2B5EF4-FFF2-40B4-BE49-F238E27FC236}">
                      <a16:creationId xmlns:a16="http://schemas.microsoft.com/office/drawing/2014/main" id="{81CE975F-974A-EC4B-9A63-1D843F558119}"/>
                    </a:ext>
                  </a:extLst>
                </p:cNvPr>
                <p:cNvPicPr/>
                <p:nvPr/>
              </p:nvPicPr>
              <p:blipFill>
                <a:blip r:embed="rId15"/>
                <a:stretch>
                  <a:fillRect/>
                </a:stretch>
              </p:blipFill>
              <p:spPr>
                <a:xfrm>
                  <a:off x="2460000" y="1537950"/>
                  <a:ext cx="5151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CCA2F929-D35E-829C-26E5-23984B5E5C7A}"/>
                    </a:ext>
                  </a:extLst>
                </p14:cNvPr>
                <p14:cNvContentPartPr/>
                <p14:nvPr/>
              </p14:nvContentPartPr>
              <p14:xfrm>
                <a:off x="2984880" y="1546590"/>
                <a:ext cx="27360" cy="4320"/>
              </p14:xfrm>
            </p:contentPart>
          </mc:Choice>
          <mc:Fallback xmlns="">
            <p:pic>
              <p:nvPicPr>
                <p:cNvPr id="39" name="Ink 38">
                  <a:extLst>
                    <a:ext uri="{FF2B5EF4-FFF2-40B4-BE49-F238E27FC236}">
                      <a16:creationId xmlns:a16="http://schemas.microsoft.com/office/drawing/2014/main" id="{CCA2F929-D35E-829C-26E5-23984B5E5C7A}"/>
                    </a:ext>
                  </a:extLst>
                </p:cNvPr>
                <p:cNvPicPr/>
                <p:nvPr/>
              </p:nvPicPr>
              <p:blipFill>
                <a:blip r:embed="rId17"/>
                <a:stretch>
                  <a:fillRect/>
                </a:stretch>
              </p:blipFill>
              <p:spPr>
                <a:xfrm>
                  <a:off x="2975880" y="1537590"/>
                  <a:ext cx="4500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746814D2-95B4-9988-8379-BF2498CBC877}"/>
                  </a:ext>
                </a:extLst>
              </p14:cNvPr>
              <p14:cNvContentPartPr/>
              <p14:nvPr/>
            </p14:nvContentPartPr>
            <p14:xfrm>
              <a:off x="3215550" y="2282160"/>
              <a:ext cx="515880" cy="27000"/>
            </p14:xfrm>
          </p:contentPart>
        </mc:Choice>
        <mc:Fallback xmlns="">
          <p:pic>
            <p:nvPicPr>
              <p:cNvPr id="41" name="Ink 40">
                <a:extLst>
                  <a:ext uri="{FF2B5EF4-FFF2-40B4-BE49-F238E27FC236}">
                    <a16:creationId xmlns:a16="http://schemas.microsoft.com/office/drawing/2014/main" id="{746814D2-95B4-9988-8379-BF2498CBC877}"/>
                  </a:ext>
                </a:extLst>
              </p:cNvPr>
              <p:cNvPicPr/>
              <p:nvPr/>
            </p:nvPicPr>
            <p:blipFill>
              <a:blip r:embed="rId19"/>
              <a:stretch>
                <a:fillRect/>
              </a:stretch>
            </p:blipFill>
            <p:spPr>
              <a:xfrm>
                <a:off x="3206550" y="2273520"/>
                <a:ext cx="5335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Ink 41">
                <a:extLst>
                  <a:ext uri="{FF2B5EF4-FFF2-40B4-BE49-F238E27FC236}">
                    <a16:creationId xmlns:a16="http://schemas.microsoft.com/office/drawing/2014/main" id="{FAF8A746-9130-C86E-5DAA-A7BFACCC43A3}"/>
                  </a:ext>
                </a:extLst>
              </p14:cNvPr>
              <p14:cNvContentPartPr/>
              <p14:nvPr/>
            </p14:nvContentPartPr>
            <p14:xfrm>
              <a:off x="3971820" y="3337500"/>
              <a:ext cx="497520" cy="7920"/>
            </p14:xfrm>
          </p:contentPart>
        </mc:Choice>
        <mc:Fallback xmlns="">
          <p:pic>
            <p:nvPicPr>
              <p:cNvPr id="42" name="Ink 41">
                <a:extLst>
                  <a:ext uri="{FF2B5EF4-FFF2-40B4-BE49-F238E27FC236}">
                    <a16:creationId xmlns:a16="http://schemas.microsoft.com/office/drawing/2014/main" id="{FAF8A746-9130-C86E-5DAA-A7BFACCC43A3}"/>
                  </a:ext>
                </a:extLst>
              </p:cNvPr>
              <p:cNvPicPr/>
              <p:nvPr/>
            </p:nvPicPr>
            <p:blipFill>
              <a:blip r:embed="rId21"/>
              <a:stretch>
                <a:fillRect/>
              </a:stretch>
            </p:blipFill>
            <p:spPr>
              <a:xfrm>
                <a:off x="3962820" y="3328500"/>
                <a:ext cx="515160" cy="25560"/>
              </a:xfrm>
              <a:prstGeom prst="rect">
                <a:avLst/>
              </a:prstGeom>
            </p:spPr>
          </p:pic>
        </mc:Fallback>
      </mc:AlternateContent>
      <p:pic>
        <p:nvPicPr>
          <p:cNvPr id="2" name="Picture 1">
            <a:extLst>
              <a:ext uri="{FF2B5EF4-FFF2-40B4-BE49-F238E27FC236}">
                <a16:creationId xmlns:a16="http://schemas.microsoft.com/office/drawing/2014/main" id="{C7B8C92B-55CB-1CBD-55B1-943546CCA813}"/>
              </a:ext>
            </a:extLst>
          </p:cNvPr>
          <p:cNvPicPr>
            <a:picLocks noChangeAspect="1"/>
          </p:cNvPicPr>
          <p:nvPr/>
        </p:nvPicPr>
        <p:blipFill rotWithShape="1">
          <a:blip r:embed="rId3"/>
          <a:srcRect t="87709"/>
          <a:stretch/>
        </p:blipFill>
        <p:spPr>
          <a:xfrm>
            <a:off x="5416824" y="3947794"/>
            <a:ext cx="5506280" cy="432881"/>
          </a:xfrm>
          <a:prstGeom prst="rect">
            <a:avLst/>
          </a:prstGeom>
        </p:spPr>
      </p:pic>
    </p:spTree>
    <p:extLst>
      <p:ext uri="{BB962C8B-B14F-4D97-AF65-F5344CB8AC3E}">
        <p14:creationId xmlns:p14="http://schemas.microsoft.com/office/powerpoint/2010/main" val="395366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8" name="Picture 7">
            <a:extLst>
              <a:ext uri="{FF2B5EF4-FFF2-40B4-BE49-F238E27FC236}">
                <a16:creationId xmlns:a16="http://schemas.microsoft.com/office/drawing/2014/main" id="{B401137C-FD91-3071-1B18-2D93C4631F45}"/>
              </a:ext>
            </a:extLst>
          </p:cNvPr>
          <p:cNvPicPr>
            <a:picLocks noChangeAspect="1"/>
          </p:cNvPicPr>
          <p:nvPr/>
        </p:nvPicPr>
        <p:blipFill>
          <a:blip r:embed="rId3"/>
          <a:stretch>
            <a:fillRect/>
          </a:stretch>
        </p:blipFill>
        <p:spPr>
          <a:xfrm>
            <a:off x="3061614" y="2082758"/>
            <a:ext cx="6068772" cy="2692483"/>
          </a:xfrm>
          <a:prstGeom prst="rect">
            <a:avLst/>
          </a:prstGeom>
        </p:spPr>
      </p:pic>
      <p:sp>
        <p:nvSpPr>
          <p:cNvPr id="9" name="TextBox 8">
            <a:extLst>
              <a:ext uri="{FF2B5EF4-FFF2-40B4-BE49-F238E27FC236}">
                <a16:creationId xmlns:a16="http://schemas.microsoft.com/office/drawing/2014/main" id="{F9F42FE8-13ED-98F1-61D6-570DF50D40C2}"/>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Average Balance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27807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6" y="5354795"/>
            <a:ext cx="8512404" cy="830997"/>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reveals that churned customers have a significantly higher average account balance at $91,108.5, compared to $72,745.3 for those who have not churned. This suggests potential dissatisfaction among higher-value customers,</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7D9B849-AF83-AE52-46A7-C62DADEC3978}"/>
              </a:ext>
            </a:extLst>
          </p:cNvPr>
          <p:cNvPicPr>
            <a:picLocks noChangeAspect="1"/>
          </p:cNvPicPr>
          <p:nvPr/>
        </p:nvPicPr>
        <p:blipFill>
          <a:blip r:embed="rId3"/>
          <a:stretch>
            <a:fillRect/>
          </a:stretch>
        </p:blipFill>
        <p:spPr>
          <a:xfrm>
            <a:off x="3874417" y="1261420"/>
            <a:ext cx="4152569" cy="3159751"/>
          </a:xfrm>
          <a:prstGeom prst="rect">
            <a:avLst/>
          </a:prstGeom>
        </p:spPr>
      </p:pic>
    </p:spTree>
    <p:extLst>
      <p:ext uri="{BB962C8B-B14F-4D97-AF65-F5344CB8AC3E}">
        <p14:creationId xmlns:p14="http://schemas.microsoft.com/office/powerpoint/2010/main" val="428170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5289464" y="1514008"/>
            <a:ext cx="1886588" cy="523220"/>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INDEX</a:t>
            </a:r>
            <a:endParaRPr lang="en-IN" sz="2800" b="1"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74139B02-D6B1-42DD-4080-E49A04AAE2B7}"/>
              </a:ext>
            </a:extLst>
          </p:cNvPr>
          <p:cNvSpPr txBox="1"/>
          <p:nvPr/>
        </p:nvSpPr>
        <p:spPr>
          <a:xfrm>
            <a:off x="3743325" y="2135938"/>
            <a:ext cx="4705350" cy="2862322"/>
          </a:xfrm>
          <a:prstGeom prst="rect">
            <a:avLst/>
          </a:prstGeom>
          <a:noFill/>
          <a:ln>
            <a:noFill/>
          </a:ln>
        </p:spPr>
        <p:txBody>
          <a:bodyPr wrap="square" rtlCol="0">
            <a:spAutoFit/>
          </a:bodyPr>
          <a:lstStyle/>
          <a:p>
            <a:r>
              <a:rPr lang="en-US" sz="2000" b="1" dirty="0">
                <a:latin typeface="Segoe UI" panose="020B0502040204020203" pitchFamily="34" charset="0"/>
                <a:cs typeface="Segoe UI" panose="020B0502040204020203" pitchFamily="34" charset="0"/>
              </a:rPr>
              <a:t>1.</a:t>
            </a:r>
            <a:r>
              <a:rPr lang="en-US" sz="2000" dirty="0">
                <a:latin typeface="Segoe UI" panose="020B0502040204020203" pitchFamily="34" charset="0"/>
                <a:cs typeface="Segoe UI" panose="020B0502040204020203" pitchFamily="34" charset="0"/>
              </a:rPr>
              <a:t>Understanding Bank Customer Churn: Why Retention is Key</a:t>
            </a:r>
            <a:endParaRPr lang="en-IN" sz="2000" dirty="0">
              <a:latin typeface="Segoe UI" panose="020B0502040204020203" pitchFamily="34" charset="0"/>
              <a:cs typeface="Segoe UI" panose="020B0502040204020203" pitchFamily="34" charset="0"/>
            </a:endParaRPr>
          </a:p>
          <a:p>
            <a:r>
              <a:rPr lang="en-IN" sz="2000" b="1" dirty="0">
                <a:latin typeface="Segoe UI" panose="020B0502040204020203" pitchFamily="34" charset="0"/>
                <a:cs typeface="Segoe UI" panose="020B0502040204020203" pitchFamily="34" charset="0"/>
              </a:rPr>
              <a:t>2.</a:t>
            </a:r>
            <a:r>
              <a:rPr lang="en-US" sz="2000" b="1" dirty="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About the Dataset</a:t>
            </a:r>
            <a:endParaRPr lang="en-IN" sz="2000" dirty="0">
              <a:latin typeface="Segoe UI" panose="020B0502040204020203" pitchFamily="34" charset="0"/>
              <a:cs typeface="Segoe UI" panose="020B0502040204020203" pitchFamily="34" charset="0"/>
            </a:endParaRPr>
          </a:p>
          <a:p>
            <a:r>
              <a:rPr lang="en-IN" sz="2000" b="1" dirty="0">
                <a:latin typeface="Segoe UI" panose="020B0502040204020203" pitchFamily="34" charset="0"/>
                <a:cs typeface="Segoe UI" panose="020B0502040204020203" pitchFamily="34" charset="0"/>
              </a:rPr>
              <a:t>3. </a:t>
            </a:r>
            <a:r>
              <a:rPr lang="en-US" sz="2000" dirty="0">
                <a:latin typeface="Segoe UI" panose="020B0502040204020203" pitchFamily="34" charset="0"/>
                <a:cs typeface="Segoe UI" panose="020B0502040204020203" pitchFamily="34" charset="0"/>
              </a:rPr>
              <a:t>Objective</a:t>
            </a:r>
          </a:p>
          <a:p>
            <a:r>
              <a:rPr lang="en-US" sz="2000" b="1" dirty="0">
                <a:latin typeface="Segoe UI" panose="020B0502040204020203" pitchFamily="34" charset="0"/>
                <a:cs typeface="Segoe UI" panose="020B0502040204020203" pitchFamily="34" charset="0"/>
              </a:rPr>
              <a:t>4. </a:t>
            </a:r>
            <a:r>
              <a:rPr lang="en-US" sz="2000" dirty="0">
                <a:latin typeface="Segoe UI" panose="020B0502040204020203" pitchFamily="34" charset="0"/>
                <a:cs typeface="Segoe UI" panose="020B0502040204020203" pitchFamily="34" charset="0"/>
              </a:rPr>
              <a:t>Understanding Customer Churn    Patterns in Banking Institutions</a:t>
            </a:r>
          </a:p>
          <a:p>
            <a:r>
              <a:rPr lang="en-US" sz="2000" b="1" dirty="0">
                <a:latin typeface="Segoe UI" panose="020B0502040204020203" pitchFamily="34" charset="0"/>
                <a:cs typeface="Segoe UI" panose="020B0502040204020203" pitchFamily="34" charset="0"/>
              </a:rPr>
              <a:t>5. </a:t>
            </a:r>
            <a:r>
              <a:rPr lang="en-IN" sz="2000" dirty="0">
                <a:latin typeface="Segoe UI" panose="020B0502040204020203" pitchFamily="34" charset="0"/>
                <a:cs typeface="Segoe UI" panose="020B0502040204020203" pitchFamily="34" charset="0"/>
              </a:rPr>
              <a:t>Recommendation</a:t>
            </a:r>
          </a:p>
          <a:p>
            <a:endParaRPr lang="en-IN" sz="2000" dirty="0">
              <a:latin typeface="Segoe UI" panose="020B0502040204020203" pitchFamily="34" charset="0"/>
              <a:cs typeface="Segoe UI" panose="020B0502040204020203" pitchFamily="34" charset="0"/>
            </a:endParaRPr>
          </a:p>
          <a:p>
            <a:endParaRPr lang="en-IN" sz="2000" dirty="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0F2F7E57-49DA-82A2-7126-907B77859FE1}"/>
              </a:ext>
            </a:extLst>
          </p:cNvPr>
          <p:cNvSpPr/>
          <p:nvPr/>
        </p:nvSpPr>
        <p:spPr>
          <a:xfrm>
            <a:off x="3743325" y="2085440"/>
            <a:ext cx="4705350" cy="2376280"/>
          </a:xfrm>
          <a:prstGeom prst="rect">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0708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6BED0A63-E703-945D-FEE9-062270B8D9CC}"/>
              </a:ext>
            </a:extLst>
          </p:cNvPr>
          <p:cNvPicPr>
            <a:picLocks noChangeAspect="1"/>
          </p:cNvPicPr>
          <p:nvPr/>
        </p:nvPicPr>
        <p:blipFill>
          <a:blip r:embed="rId3"/>
          <a:stretch>
            <a:fillRect/>
          </a:stretch>
        </p:blipFill>
        <p:spPr>
          <a:xfrm>
            <a:off x="636050" y="1706781"/>
            <a:ext cx="5067739" cy="2286198"/>
          </a:xfrm>
          <a:prstGeom prst="rect">
            <a:avLst/>
          </a:prstGeom>
        </p:spPr>
      </p:pic>
      <p:pic>
        <p:nvPicPr>
          <p:cNvPr id="8" name="Picture 7">
            <a:extLst>
              <a:ext uri="{FF2B5EF4-FFF2-40B4-BE49-F238E27FC236}">
                <a16:creationId xmlns:a16="http://schemas.microsoft.com/office/drawing/2014/main" id="{22F6946A-CDDC-CD98-0ABF-9F1AAAD7CC79}"/>
              </a:ext>
            </a:extLst>
          </p:cNvPr>
          <p:cNvPicPr>
            <a:picLocks noChangeAspect="1"/>
          </p:cNvPicPr>
          <p:nvPr/>
        </p:nvPicPr>
        <p:blipFill>
          <a:blip r:embed="rId4"/>
          <a:stretch>
            <a:fillRect/>
          </a:stretch>
        </p:blipFill>
        <p:spPr>
          <a:xfrm>
            <a:off x="6359988" y="1706781"/>
            <a:ext cx="3962743" cy="3939881"/>
          </a:xfrm>
          <a:prstGeom prst="rect">
            <a:avLst/>
          </a:prstGeom>
        </p:spPr>
      </p:pic>
      <p:sp>
        <p:nvSpPr>
          <p:cNvPr id="9" name="TextBox 8">
            <a:extLst>
              <a:ext uri="{FF2B5EF4-FFF2-40B4-BE49-F238E27FC236}">
                <a16:creationId xmlns:a16="http://schemas.microsoft.com/office/drawing/2014/main" id="{4AC6D095-6EA4-16EF-3DD2-05B11EF87A1D}"/>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Tenure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5815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435746" y="5009655"/>
            <a:ext cx="8512404" cy="1323439"/>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indicates that newer customers have higher churn rates, with 23.0% for those with less than 1 year and 22.4% for those with 1-2 years of tenure, suggesting initial dissatisfaction. In contrast, customers with 5-10 years of tenure, who form the largest group at 50.2%, have the lowest churn rate at 19.8%, indicating greater stability and satisfaction</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2810412-EC3A-D158-4E94-447901915CC8}"/>
              </a:ext>
            </a:extLst>
          </p:cNvPr>
          <p:cNvPicPr>
            <a:picLocks noChangeAspect="1"/>
          </p:cNvPicPr>
          <p:nvPr/>
        </p:nvPicPr>
        <p:blipFill>
          <a:blip r:embed="rId3"/>
          <a:stretch>
            <a:fillRect/>
          </a:stretch>
        </p:blipFill>
        <p:spPr>
          <a:xfrm>
            <a:off x="224545" y="1413128"/>
            <a:ext cx="5646909" cy="2975991"/>
          </a:xfrm>
          <a:prstGeom prst="rect">
            <a:avLst/>
          </a:prstGeom>
        </p:spPr>
      </p:pic>
      <p:pic>
        <p:nvPicPr>
          <p:cNvPr id="8" name="Picture 7">
            <a:extLst>
              <a:ext uri="{FF2B5EF4-FFF2-40B4-BE49-F238E27FC236}">
                <a16:creationId xmlns:a16="http://schemas.microsoft.com/office/drawing/2014/main" id="{CC1A40CD-56BB-5531-224A-0675CDAB8F89}"/>
              </a:ext>
            </a:extLst>
          </p:cNvPr>
          <p:cNvPicPr>
            <a:picLocks noChangeAspect="1"/>
          </p:cNvPicPr>
          <p:nvPr/>
        </p:nvPicPr>
        <p:blipFill rotWithShape="1">
          <a:blip r:embed="rId3"/>
          <a:srcRect t="87267"/>
          <a:stretch/>
        </p:blipFill>
        <p:spPr>
          <a:xfrm>
            <a:off x="5608320" y="4019423"/>
            <a:ext cx="6096000" cy="369696"/>
          </a:xfrm>
          <a:prstGeom prst="rect">
            <a:avLst/>
          </a:prstGeom>
        </p:spPr>
      </p:pic>
      <p:pic>
        <p:nvPicPr>
          <p:cNvPr id="13" name="Picture 12">
            <a:extLst>
              <a:ext uri="{FF2B5EF4-FFF2-40B4-BE49-F238E27FC236}">
                <a16:creationId xmlns:a16="http://schemas.microsoft.com/office/drawing/2014/main" id="{CC078501-DE16-660A-1B2C-5346F32D8DC3}"/>
              </a:ext>
            </a:extLst>
          </p:cNvPr>
          <p:cNvPicPr>
            <a:picLocks noChangeAspect="1"/>
          </p:cNvPicPr>
          <p:nvPr/>
        </p:nvPicPr>
        <p:blipFill>
          <a:blip r:embed="rId4"/>
          <a:stretch>
            <a:fillRect/>
          </a:stretch>
        </p:blipFill>
        <p:spPr>
          <a:xfrm>
            <a:off x="6320548" y="779789"/>
            <a:ext cx="4764012" cy="3239634"/>
          </a:xfrm>
          <a:prstGeom prst="rect">
            <a:avLst/>
          </a:prstGeom>
        </p:spPr>
      </p:pic>
      <p:sp>
        <p:nvSpPr>
          <p:cNvPr id="14" name="TextBox 13">
            <a:extLst>
              <a:ext uri="{FF2B5EF4-FFF2-40B4-BE49-F238E27FC236}">
                <a16:creationId xmlns:a16="http://schemas.microsoft.com/office/drawing/2014/main" id="{1968C1F7-26A8-69CC-F4AE-61A78D4C175F}"/>
              </a:ext>
            </a:extLst>
          </p:cNvPr>
          <p:cNvSpPr txBox="1"/>
          <p:nvPr/>
        </p:nvSpPr>
        <p:spPr>
          <a:xfrm>
            <a:off x="2134656" y="348281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FE9B96BB-8F1C-D5AD-B732-4D1821BE59F7}"/>
              </a:ext>
            </a:extLst>
          </p:cNvPr>
          <p:cNvSpPr txBox="1"/>
          <p:nvPr/>
        </p:nvSpPr>
        <p:spPr>
          <a:xfrm>
            <a:off x="3152561" y="257730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D850188B-B2B4-628A-D69D-EF84920E4CA3}"/>
              </a:ext>
            </a:extLst>
          </p:cNvPr>
          <p:cNvSpPr txBox="1"/>
          <p:nvPr/>
        </p:nvSpPr>
        <p:spPr>
          <a:xfrm>
            <a:off x="4175546" y="167814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CD441884-6946-8F31-38AB-37E639472E0D}"/>
              </a:ext>
            </a:extLst>
          </p:cNvPr>
          <p:cNvSpPr txBox="1"/>
          <p:nvPr/>
        </p:nvSpPr>
        <p:spPr>
          <a:xfrm>
            <a:off x="5162336" y="373156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57AC3966-C3B5-2280-B62F-290ECF6ABB55}"/>
              </a:ext>
            </a:extLst>
          </p:cNvPr>
          <p:cNvSpPr txBox="1"/>
          <p:nvPr/>
        </p:nvSpPr>
        <p:spPr>
          <a:xfrm>
            <a:off x="8710538" y="355374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EA999E1B-E151-0478-F9C8-2A10B9F20DEB}"/>
              </a:ext>
            </a:extLst>
          </p:cNvPr>
          <p:cNvSpPr txBox="1"/>
          <p:nvPr/>
        </p:nvSpPr>
        <p:spPr>
          <a:xfrm>
            <a:off x="9863698" y="357660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E02AB5A5-3933-2FC0-3165-E2EF3A62171B}"/>
              </a:ext>
            </a:extLst>
          </p:cNvPr>
          <p:cNvSpPr txBox="1"/>
          <p:nvPr/>
        </p:nvSpPr>
        <p:spPr>
          <a:xfrm>
            <a:off x="10997810" y="3536851"/>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66C9141F-2850-610E-9043-59F63658D307}"/>
              </a:ext>
            </a:extLst>
          </p:cNvPr>
          <p:cNvSpPr txBox="1"/>
          <p:nvPr/>
        </p:nvSpPr>
        <p:spPr>
          <a:xfrm>
            <a:off x="7552298" y="346627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A75E9176-FFBD-ECC4-1366-38F5860F180D}"/>
              </a:ext>
            </a:extLst>
          </p:cNvPr>
          <p:cNvSpPr txBox="1"/>
          <p:nvPr/>
        </p:nvSpPr>
        <p:spPr>
          <a:xfrm>
            <a:off x="6418186" y="343833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31CDB2A4-5BE0-99F5-D863-165AA8770DA6}"/>
              </a:ext>
            </a:extLst>
          </p:cNvPr>
          <p:cNvSpPr txBox="1"/>
          <p:nvPr/>
        </p:nvSpPr>
        <p:spPr>
          <a:xfrm>
            <a:off x="6418186" y="12900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6F2E722A-BE41-BC16-2246-1510F5292A4E}"/>
              </a:ext>
            </a:extLst>
          </p:cNvPr>
          <p:cNvSpPr txBox="1"/>
          <p:nvPr/>
        </p:nvSpPr>
        <p:spPr>
          <a:xfrm>
            <a:off x="7552298" y="12596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FD5BB454-1A74-9A9B-347F-0EBA4EF0CF7B}"/>
              </a:ext>
            </a:extLst>
          </p:cNvPr>
          <p:cNvSpPr txBox="1"/>
          <p:nvPr/>
        </p:nvSpPr>
        <p:spPr>
          <a:xfrm>
            <a:off x="8705458" y="11826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D1AF58CD-B0B3-29AE-8376-FCDDB1813804}"/>
              </a:ext>
            </a:extLst>
          </p:cNvPr>
          <p:cNvSpPr txBox="1"/>
          <p:nvPr/>
        </p:nvSpPr>
        <p:spPr>
          <a:xfrm>
            <a:off x="9872149" y="11614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2C5FD8BE-181D-DF28-0CEC-6FF02B6211F7}"/>
              </a:ext>
            </a:extLst>
          </p:cNvPr>
          <p:cNvSpPr txBox="1"/>
          <p:nvPr/>
        </p:nvSpPr>
        <p:spPr>
          <a:xfrm>
            <a:off x="10991850" y="11876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grpSp>
        <p:nvGrpSpPr>
          <p:cNvPr id="30" name="Group 29">
            <a:extLst>
              <a:ext uri="{FF2B5EF4-FFF2-40B4-BE49-F238E27FC236}">
                <a16:creationId xmlns:a16="http://schemas.microsoft.com/office/drawing/2014/main" id="{9B3B09B0-6C89-1024-7703-B6404C16EDB7}"/>
              </a:ext>
            </a:extLst>
          </p:cNvPr>
          <p:cNvGrpSpPr/>
          <p:nvPr/>
        </p:nvGrpSpPr>
        <p:grpSpPr>
          <a:xfrm>
            <a:off x="696990" y="3766035"/>
            <a:ext cx="745200" cy="6120"/>
            <a:chOff x="696990" y="3766035"/>
            <a:chExt cx="745200" cy="6120"/>
          </a:xfrm>
        </p:grpSpPr>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98D733E6-9356-C70A-B359-A7857C46DFCF}"/>
                    </a:ext>
                  </a:extLst>
                </p14:cNvPr>
                <p14:cNvContentPartPr/>
                <p14:nvPr/>
              </p14:nvContentPartPr>
              <p14:xfrm>
                <a:off x="696990" y="3766035"/>
                <a:ext cx="720360" cy="6120"/>
              </p14:xfrm>
            </p:contentPart>
          </mc:Choice>
          <mc:Fallback xmlns="">
            <p:pic>
              <p:nvPicPr>
                <p:cNvPr id="28" name="Ink 27">
                  <a:extLst>
                    <a:ext uri="{FF2B5EF4-FFF2-40B4-BE49-F238E27FC236}">
                      <a16:creationId xmlns:a16="http://schemas.microsoft.com/office/drawing/2014/main" id="{98D733E6-9356-C70A-B359-A7857C46DFCF}"/>
                    </a:ext>
                  </a:extLst>
                </p:cNvPr>
                <p:cNvPicPr/>
                <p:nvPr/>
              </p:nvPicPr>
              <p:blipFill>
                <a:blip r:embed="rId6"/>
                <a:stretch>
                  <a:fillRect/>
                </a:stretch>
              </p:blipFill>
              <p:spPr>
                <a:xfrm>
                  <a:off x="688350" y="3757035"/>
                  <a:ext cx="738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D016B9EA-827B-B532-5752-93463CB5881B}"/>
                    </a:ext>
                  </a:extLst>
                </p14:cNvPr>
                <p14:cNvContentPartPr/>
                <p14:nvPr/>
              </p14:nvContentPartPr>
              <p14:xfrm>
                <a:off x="1438230" y="3771075"/>
                <a:ext cx="3960" cy="1080"/>
              </p14:xfrm>
            </p:contentPart>
          </mc:Choice>
          <mc:Fallback xmlns="">
            <p:pic>
              <p:nvPicPr>
                <p:cNvPr id="29" name="Ink 28">
                  <a:extLst>
                    <a:ext uri="{FF2B5EF4-FFF2-40B4-BE49-F238E27FC236}">
                      <a16:creationId xmlns:a16="http://schemas.microsoft.com/office/drawing/2014/main" id="{D016B9EA-827B-B532-5752-93463CB5881B}"/>
                    </a:ext>
                  </a:extLst>
                </p:cNvPr>
                <p:cNvPicPr/>
                <p:nvPr/>
              </p:nvPicPr>
              <p:blipFill>
                <a:blip r:embed="rId8"/>
                <a:stretch>
                  <a:fillRect/>
                </a:stretch>
              </p:blipFill>
              <p:spPr>
                <a:xfrm>
                  <a:off x="1429230" y="3762075"/>
                  <a:ext cx="21600" cy="18720"/>
                </a:xfrm>
                <a:prstGeom prst="rect">
                  <a:avLst/>
                </a:prstGeom>
              </p:spPr>
            </p:pic>
          </mc:Fallback>
        </mc:AlternateContent>
      </p:grpSp>
      <p:grpSp>
        <p:nvGrpSpPr>
          <p:cNvPr id="33" name="Group 32">
            <a:extLst>
              <a:ext uri="{FF2B5EF4-FFF2-40B4-BE49-F238E27FC236}">
                <a16:creationId xmlns:a16="http://schemas.microsoft.com/office/drawing/2014/main" id="{E20EDCCC-9B74-E8DA-4E04-8A8CE165D3E2}"/>
              </a:ext>
            </a:extLst>
          </p:cNvPr>
          <p:cNvGrpSpPr/>
          <p:nvPr/>
        </p:nvGrpSpPr>
        <p:grpSpPr>
          <a:xfrm>
            <a:off x="1720110" y="3470835"/>
            <a:ext cx="746280" cy="19440"/>
            <a:chOff x="1720110" y="3470835"/>
            <a:chExt cx="746280" cy="19440"/>
          </a:xfrm>
        </p:grpSpPr>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B7CD1015-4E14-31F9-2893-6BF81502987F}"/>
                    </a:ext>
                  </a:extLst>
                </p14:cNvPr>
                <p14:cNvContentPartPr/>
                <p14:nvPr/>
              </p14:nvContentPartPr>
              <p14:xfrm>
                <a:off x="1720110" y="3470835"/>
                <a:ext cx="707400" cy="19440"/>
              </p14:xfrm>
            </p:contentPart>
          </mc:Choice>
          <mc:Fallback xmlns="">
            <p:pic>
              <p:nvPicPr>
                <p:cNvPr id="31" name="Ink 30">
                  <a:extLst>
                    <a:ext uri="{FF2B5EF4-FFF2-40B4-BE49-F238E27FC236}">
                      <a16:creationId xmlns:a16="http://schemas.microsoft.com/office/drawing/2014/main" id="{B7CD1015-4E14-31F9-2893-6BF81502987F}"/>
                    </a:ext>
                  </a:extLst>
                </p:cNvPr>
                <p:cNvPicPr/>
                <p:nvPr/>
              </p:nvPicPr>
              <p:blipFill>
                <a:blip r:embed="rId10"/>
                <a:stretch>
                  <a:fillRect/>
                </a:stretch>
              </p:blipFill>
              <p:spPr>
                <a:xfrm>
                  <a:off x="1711110" y="3461835"/>
                  <a:ext cx="725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316D5601-2A40-601D-EDCA-5CAC535A7C3E}"/>
                    </a:ext>
                  </a:extLst>
                </p14:cNvPr>
                <p14:cNvContentPartPr/>
                <p14:nvPr/>
              </p14:nvContentPartPr>
              <p14:xfrm>
                <a:off x="2447670" y="3478395"/>
                <a:ext cx="18720" cy="360"/>
              </p14:xfrm>
            </p:contentPart>
          </mc:Choice>
          <mc:Fallback xmlns="">
            <p:pic>
              <p:nvPicPr>
                <p:cNvPr id="32" name="Ink 31">
                  <a:extLst>
                    <a:ext uri="{FF2B5EF4-FFF2-40B4-BE49-F238E27FC236}">
                      <a16:creationId xmlns:a16="http://schemas.microsoft.com/office/drawing/2014/main" id="{316D5601-2A40-601D-EDCA-5CAC535A7C3E}"/>
                    </a:ext>
                  </a:extLst>
                </p:cNvPr>
                <p:cNvPicPr/>
                <p:nvPr/>
              </p:nvPicPr>
              <p:blipFill>
                <a:blip r:embed="rId12"/>
                <a:stretch>
                  <a:fillRect/>
                </a:stretch>
              </p:blipFill>
              <p:spPr>
                <a:xfrm>
                  <a:off x="2439030" y="3469395"/>
                  <a:ext cx="363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4CDF47BC-75A5-9882-A3AB-23BA5F2ED8FA}"/>
                  </a:ext>
                </a:extLst>
              </p14:cNvPr>
              <p14:cNvContentPartPr/>
              <p14:nvPr/>
            </p14:nvContentPartPr>
            <p14:xfrm>
              <a:off x="2744760" y="2539065"/>
              <a:ext cx="740520" cy="39240"/>
            </p14:xfrm>
          </p:contentPart>
        </mc:Choice>
        <mc:Fallback xmlns="">
          <p:pic>
            <p:nvPicPr>
              <p:cNvPr id="34" name="Ink 33">
                <a:extLst>
                  <a:ext uri="{FF2B5EF4-FFF2-40B4-BE49-F238E27FC236}">
                    <a16:creationId xmlns:a16="http://schemas.microsoft.com/office/drawing/2014/main" id="{4CDF47BC-75A5-9882-A3AB-23BA5F2ED8FA}"/>
                  </a:ext>
                </a:extLst>
              </p:cNvPr>
              <p:cNvPicPr/>
              <p:nvPr/>
            </p:nvPicPr>
            <p:blipFill>
              <a:blip r:embed="rId14"/>
              <a:stretch>
                <a:fillRect/>
              </a:stretch>
            </p:blipFill>
            <p:spPr>
              <a:xfrm>
                <a:off x="2736120" y="2530065"/>
                <a:ext cx="758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F6602610-AB65-7EDE-1CF1-4586E642F593}"/>
                  </a:ext>
                </a:extLst>
              </p14:cNvPr>
              <p14:cNvContentPartPr/>
              <p14:nvPr/>
            </p14:nvContentPartPr>
            <p14:xfrm>
              <a:off x="3769950" y="1647615"/>
              <a:ext cx="739800" cy="43200"/>
            </p14:xfrm>
          </p:contentPart>
        </mc:Choice>
        <mc:Fallback xmlns="">
          <p:pic>
            <p:nvPicPr>
              <p:cNvPr id="35" name="Ink 34">
                <a:extLst>
                  <a:ext uri="{FF2B5EF4-FFF2-40B4-BE49-F238E27FC236}">
                    <a16:creationId xmlns:a16="http://schemas.microsoft.com/office/drawing/2014/main" id="{F6602610-AB65-7EDE-1CF1-4586E642F593}"/>
                  </a:ext>
                </a:extLst>
              </p:cNvPr>
              <p:cNvPicPr/>
              <p:nvPr/>
            </p:nvPicPr>
            <p:blipFill>
              <a:blip r:embed="rId16"/>
              <a:stretch>
                <a:fillRect/>
              </a:stretch>
            </p:blipFill>
            <p:spPr>
              <a:xfrm>
                <a:off x="3760950" y="1638615"/>
                <a:ext cx="757440" cy="60840"/>
              </a:xfrm>
              <a:prstGeom prst="rect">
                <a:avLst/>
              </a:prstGeom>
            </p:spPr>
          </p:pic>
        </mc:Fallback>
      </mc:AlternateContent>
      <p:grpSp>
        <p:nvGrpSpPr>
          <p:cNvPr id="39" name="Group 38">
            <a:extLst>
              <a:ext uri="{FF2B5EF4-FFF2-40B4-BE49-F238E27FC236}">
                <a16:creationId xmlns:a16="http://schemas.microsoft.com/office/drawing/2014/main" id="{FBFF4A68-A249-82BA-0295-7C4C9EB80C30}"/>
              </a:ext>
            </a:extLst>
          </p:cNvPr>
          <p:cNvGrpSpPr/>
          <p:nvPr/>
        </p:nvGrpSpPr>
        <p:grpSpPr>
          <a:xfrm>
            <a:off x="4792800" y="3719955"/>
            <a:ext cx="752760" cy="19800"/>
            <a:chOff x="4792800" y="3719955"/>
            <a:chExt cx="752760" cy="19800"/>
          </a:xfrm>
        </p:grpSpPr>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5A290665-634C-3188-5D82-6ED9443BB42A}"/>
                    </a:ext>
                  </a:extLst>
                </p14:cNvPr>
                <p14:cNvContentPartPr/>
                <p14:nvPr/>
              </p14:nvContentPartPr>
              <p14:xfrm>
                <a:off x="4792800" y="3719955"/>
                <a:ext cx="736920" cy="19800"/>
              </p14:xfrm>
            </p:contentPart>
          </mc:Choice>
          <mc:Fallback xmlns="">
            <p:pic>
              <p:nvPicPr>
                <p:cNvPr id="36" name="Ink 35">
                  <a:extLst>
                    <a:ext uri="{FF2B5EF4-FFF2-40B4-BE49-F238E27FC236}">
                      <a16:creationId xmlns:a16="http://schemas.microsoft.com/office/drawing/2014/main" id="{5A290665-634C-3188-5D82-6ED9443BB42A}"/>
                    </a:ext>
                  </a:extLst>
                </p:cNvPr>
                <p:cNvPicPr/>
                <p:nvPr/>
              </p:nvPicPr>
              <p:blipFill>
                <a:blip r:embed="rId18"/>
                <a:stretch>
                  <a:fillRect/>
                </a:stretch>
              </p:blipFill>
              <p:spPr>
                <a:xfrm>
                  <a:off x="4783800" y="3710955"/>
                  <a:ext cx="754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4BB8D84B-D2D3-F03F-E344-9721C229B9F6}"/>
                    </a:ext>
                  </a:extLst>
                </p14:cNvPr>
                <p14:cNvContentPartPr/>
                <p14:nvPr/>
              </p14:nvContentPartPr>
              <p14:xfrm>
                <a:off x="5545200" y="3731835"/>
                <a:ext cx="360" cy="360"/>
              </p14:xfrm>
            </p:contentPart>
          </mc:Choice>
          <mc:Fallback xmlns="">
            <p:pic>
              <p:nvPicPr>
                <p:cNvPr id="37" name="Ink 36">
                  <a:extLst>
                    <a:ext uri="{FF2B5EF4-FFF2-40B4-BE49-F238E27FC236}">
                      <a16:creationId xmlns:a16="http://schemas.microsoft.com/office/drawing/2014/main" id="{4BB8D84B-D2D3-F03F-E344-9721C229B9F6}"/>
                    </a:ext>
                  </a:extLst>
                </p:cNvPr>
                <p:cNvPicPr/>
                <p:nvPr/>
              </p:nvPicPr>
              <p:blipFill>
                <a:blip r:embed="rId20"/>
                <a:stretch>
                  <a:fillRect/>
                </a:stretch>
              </p:blipFill>
              <p:spPr>
                <a:xfrm>
                  <a:off x="5536560" y="3722835"/>
                  <a:ext cx="18000" cy="18000"/>
                </a:xfrm>
                <a:prstGeom prst="rect">
                  <a:avLst/>
                </a:prstGeom>
              </p:spPr>
            </p:pic>
          </mc:Fallback>
        </mc:AlternateContent>
      </p:grpSp>
    </p:spTree>
    <p:extLst>
      <p:ext uri="{BB962C8B-B14F-4D97-AF65-F5344CB8AC3E}">
        <p14:creationId xmlns:p14="http://schemas.microsoft.com/office/powerpoint/2010/main" val="61669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610D758A-B584-D36E-A6D9-72A338CF5749}"/>
              </a:ext>
            </a:extLst>
          </p:cNvPr>
          <p:cNvPicPr>
            <a:picLocks noChangeAspect="1"/>
          </p:cNvPicPr>
          <p:nvPr/>
        </p:nvPicPr>
        <p:blipFill>
          <a:blip r:embed="rId3"/>
          <a:stretch>
            <a:fillRect/>
          </a:stretch>
        </p:blipFill>
        <p:spPr>
          <a:xfrm>
            <a:off x="769416" y="2073835"/>
            <a:ext cx="4740051" cy="1714649"/>
          </a:xfrm>
          <a:prstGeom prst="rect">
            <a:avLst/>
          </a:prstGeom>
        </p:spPr>
      </p:pic>
      <p:pic>
        <p:nvPicPr>
          <p:cNvPr id="8" name="Picture 7">
            <a:extLst>
              <a:ext uri="{FF2B5EF4-FFF2-40B4-BE49-F238E27FC236}">
                <a16:creationId xmlns:a16="http://schemas.microsoft.com/office/drawing/2014/main" id="{A1DED6FA-BAF9-52B4-FA62-633CBFC7D647}"/>
              </a:ext>
            </a:extLst>
          </p:cNvPr>
          <p:cNvPicPr>
            <a:picLocks noChangeAspect="1"/>
          </p:cNvPicPr>
          <p:nvPr/>
        </p:nvPicPr>
        <p:blipFill>
          <a:blip r:embed="rId4"/>
          <a:stretch>
            <a:fillRect/>
          </a:stretch>
        </p:blipFill>
        <p:spPr>
          <a:xfrm>
            <a:off x="6212648" y="2073835"/>
            <a:ext cx="4419983" cy="3475021"/>
          </a:xfrm>
          <a:prstGeom prst="rect">
            <a:avLst/>
          </a:prstGeom>
        </p:spPr>
      </p:pic>
      <p:sp>
        <p:nvSpPr>
          <p:cNvPr id="9" name="TextBox 8">
            <a:extLst>
              <a:ext uri="{FF2B5EF4-FFF2-40B4-BE49-F238E27FC236}">
                <a16:creationId xmlns:a16="http://schemas.microsoft.com/office/drawing/2014/main" id="{97731E2B-82E8-9C9C-2298-BDB1F5D500B4}"/>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Products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6501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457214" y="5173956"/>
            <a:ext cx="9028806" cy="1246495"/>
          </a:xfrm>
          <a:prstGeom prst="rect">
            <a:avLst/>
          </a:prstGeom>
          <a:noFill/>
        </p:spPr>
        <p:txBody>
          <a:bodyPr wrap="square" rtlCol="0">
            <a:spAutoFit/>
          </a:bodyPr>
          <a:lstStyle/>
          <a:p>
            <a:pPr algn="just"/>
            <a:r>
              <a:rPr lang="en-US" sz="1500" dirty="0">
                <a:latin typeface="Segoe UI" panose="020B0502040204020203" pitchFamily="34" charset="0"/>
                <a:cs typeface="Segoe UI" panose="020B0502040204020203" pitchFamily="34" charset="0"/>
              </a:rPr>
              <a:t>The data reveals clear trends in customer churn based on the number of products held. Customers with a single product show a high churn rate of 27.7%, indicating lower engagement. Conversely, those with two products have a significantly lower churn rate at 7.6%, suggesting greater satisfaction. However, churn rates soar for customers holding three or four products, reaching 82.7% and 100% respectively, pointing to potential dissatisfaction from overextension or complex product structures.</a:t>
            </a:r>
            <a:endParaRPr lang="en-IN" sz="15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C70A18EE-36C0-3EBB-9B39-BB8EB39E66C3}"/>
              </a:ext>
            </a:extLst>
          </p:cNvPr>
          <p:cNvPicPr>
            <a:picLocks noChangeAspect="1"/>
          </p:cNvPicPr>
          <p:nvPr/>
        </p:nvPicPr>
        <p:blipFill>
          <a:blip r:embed="rId3"/>
          <a:stretch>
            <a:fillRect/>
          </a:stretch>
        </p:blipFill>
        <p:spPr>
          <a:xfrm>
            <a:off x="1107440" y="1531371"/>
            <a:ext cx="3398815" cy="2857748"/>
          </a:xfrm>
          <a:prstGeom prst="rect">
            <a:avLst/>
          </a:prstGeom>
        </p:spPr>
      </p:pic>
      <p:pic>
        <p:nvPicPr>
          <p:cNvPr id="7" name="Picture 6">
            <a:extLst>
              <a:ext uri="{FF2B5EF4-FFF2-40B4-BE49-F238E27FC236}">
                <a16:creationId xmlns:a16="http://schemas.microsoft.com/office/drawing/2014/main" id="{374351E5-C5D8-1289-F396-2A73C6A06BB7}"/>
              </a:ext>
            </a:extLst>
          </p:cNvPr>
          <p:cNvPicPr>
            <a:picLocks noChangeAspect="1"/>
          </p:cNvPicPr>
          <p:nvPr/>
        </p:nvPicPr>
        <p:blipFill>
          <a:blip r:embed="rId4"/>
          <a:stretch>
            <a:fillRect/>
          </a:stretch>
        </p:blipFill>
        <p:spPr>
          <a:xfrm>
            <a:off x="5558566" y="838041"/>
            <a:ext cx="5159187" cy="3657917"/>
          </a:xfrm>
          <a:prstGeom prst="rect">
            <a:avLst/>
          </a:prstGeom>
        </p:spPr>
      </p:pic>
      <p:sp>
        <p:nvSpPr>
          <p:cNvPr id="9" name="TextBox 8">
            <a:extLst>
              <a:ext uri="{FF2B5EF4-FFF2-40B4-BE49-F238E27FC236}">
                <a16:creationId xmlns:a16="http://schemas.microsoft.com/office/drawing/2014/main" id="{6ED42714-3B62-BE5E-D247-D199E1BC14F5}"/>
              </a:ext>
            </a:extLst>
          </p:cNvPr>
          <p:cNvSpPr txBox="1"/>
          <p:nvPr/>
        </p:nvSpPr>
        <p:spPr>
          <a:xfrm>
            <a:off x="10539771" y="78593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E9BE204-EE3F-1304-A90A-BC302F8B897C}"/>
              </a:ext>
            </a:extLst>
          </p:cNvPr>
          <p:cNvSpPr txBox="1"/>
          <p:nvPr/>
        </p:nvSpPr>
        <p:spPr>
          <a:xfrm>
            <a:off x="8983386" y="138791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1" name="TextBox 10">
            <a:extLst>
              <a:ext uri="{FF2B5EF4-FFF2-40B4-BE49-F238E27FC236}">
                <a16:creationId xmlns:a16="http://schemas.microsoft.com/office/drawing/2014/main" id="{6CC7A37B-239F-A3A1-B1E2-9D2C64D1CF20}"/>
              </a:ext>
            </a:extLst>
          </p:cNvPr>
          <p:cNvSpPr txBox="1"/>
          <p:nvPr/>
        </p:nvSpPr>
        <p:spPr>
          <a:xfrm>
            <a:off x="7461291" y="105073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B027F509-EBC5-6675-ACC6-E2EFE373EC07}"/>
              </a:ext>
            </a:extLst>
          </p:cNvPr>
          <p:cNvSpPr txBox="1"/>
          <p:nvPr/>
        </p:nvSpPr>
        <p:spPr>
          <a:xfrm>
            <a:off x="5942573" y="174717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12581C79-ADB2-96D6-7CEE-0BCF6E0FEEFE}"/>
              </a:ext>
            </a:extLst>
          </p:cNvPr>
          <p:cNvSpPr txBox="1"/>
          <p:nvPr/>
        </p:nvSpPr>
        <p:spPr>
          <a:xfrm>
            <a:off x="5942573" y="328450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9F4FD74A-9EBD-3E9C-FE49-227E3D7EF35A}"/>
              </a:ext>
            </a:extLst>
          </p:cNvPr>
          <p:cNvSpPr txBox="1"/>
          <p:nvPr/>
        </p:nvSpPr>
        <p:spPr>
          <a:xfrm>
            <a:off x="7434188" y="398745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C9BCE7B8-61E4-F41E-7BB0-868111555FDD}"/>
              </a:ext>
            </a:extLst>
          </p:cNvPr>
          <p:cNvSpPr txBox="1"/>
          <p:nvPr/>
        </p:nvSpPr>
        <p:spPr>
          <a:xfrm>
            <a:off x="8969618" y="365026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95B67FBF-FCA4-C718-671B-297388EA11E0}"/>
              </a:ext>
            </a:extLst>
          </p:cNvPr>
          <p:cNvSpPr txBox="1"/>
          <p:nvPr/>
        </p:nvSpPr>
        <p:spPr>
          <a:xfrm>
            <a:off x="10461457" y="414747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024EF90F-B5BF-C608-ED14-E230D2121451}"/>
              </a:ext>
            </a:extLst>
          </p:cNvPr>
          <p:cNvSpPr txBox="1"/>
          <p:nvPr/>
        </p:nvSpPr>
        <p:spPr>
          <a:xfrm>
            <a:off x="4092923" y="3931882"/>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D344276D-22E4-2A7C-1996-7BCC1A0A91AE}"/>
              </a:ext>
            </a:extLst>
          </p:cNvPr>
          <p:cNvSpPr txBox="1"/>
          <p:nvPr/>
        </p:nvSpPr>
        <p:spPr>
          <a:xfrm>
            <a:off x="3262343" y="3832322"/>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511B0E64-C191-1E93-9C47-44B895920534}"/>
              </a:ext>
            </a:extLst>
          </p:cNvPr>
          <p:cNvSpPr txBox="1"/>
          <p:nvPr/>
        </p:nvSpPr>
        <p:spPr>
          <a:xfrm>
            <a:off x="2469863" y="1784729"/>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BC8D66EC-1BE1-0584-307B-13A5D0B9088D}"/>
              </a:ext>
            </a:extLst>
          </p:cNvPr>
          <p:cNvSpPr txBox="1"/>
          <p:nvPr/>
        </p:nvSpPr>
        <p:spPr>
          <a:xfrm>
            <a:off x="1634091" y="1549921"/>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326577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23B4F4E4-58F7-36F9-0AD4-CFEDBFB8E78D}"/>
              </a:ext>
            </a:extLst>
          </p:cNvPr>
          <p:cNvPicPr>
            <a:picLocks noChangeAspect="1"/>
          </p:cNvPicPr>
          <p:nvPr/>
        </p:nvPicPr>
        <p:blipFill>
          <a:blip r:embed="rId3"/>
          <a:stretch>
            <a:fillRect/>
          </a:stretch>
        </p:blipFill>
        <p:spPr>
          <a:xfrm>
            <a:off x="605519" y="1676248"/>
            <a:ext cx="5589431" cy="2188742"/>
          </a:xfrm>
          <a:prstGeom prst="rect">
            <a:avLst/>
          </a:prstGeom>
        </p:spPr>
      </p:pic>
      <p:pic>
        <p:nvPicPr>
          <p:cNvPr id="8" name="Picture 7">
            <a:extLst>
              <a:ext uri="{FF2B5EF4-FFF2-40B4-BE49-F238E27FC236}">
                <a16:creationId xmlns:a16="http://schemas.microsoft.com/office/drawing/2014/main" id="{9C736402-79E8-197D-85A1-A72950C9BE03}"/>
              </a:ext>
            </a:extLst>
          </p:cNvPr>
          <p:cNvPicPr>
            <a:picLocks noChangeAspect="1"/>
          </p:cNvPicPr>
          <p:nvPr/>
        </p:nvPicPr>
        <p:blipFill>
          <a:blip r:embed="rId4"/>
          <a:stretch>
            <a:fillRect/>
          </a:stretch>
        </p:blipFill>
        <p:spPr>
          <a:xfrm>
            <a:off x="6977523" y="1662968"/>
            <a:ext cx="4183839" cy="4404041"/>
          </a:xfrm>
          <a:prstGeom prst="rect">
            <a:avLst/>
          </a:prstGeom>
        </p:spPr>
      </p:pic>
      <p:sp>
        <p:nvSpPr>
          <p:cNvPr id="9" name="TextBox 8">
            <a:extLst>
              <a:ext uri="{FF2B5EF4-FFF2-40B4-BE49-F238E27FC236}">
                <a16:creationId xmlns:a16="http://schemas.microsoft.com/office/drawing/2014/main" id="{CF8D69DE-221E-AE15-28E4-7552B14E0FF8}"/>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Credit Card</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8806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585406" y="4820721"/>
            <a:ext cx="8512404" cy="1323439"/>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reveals that both customers with and without credit cards exhibit similar churn rates around 20%, with a slightly higher churn rate among those without credit cards (20.8%) compared to those with credit cards (20.2%). This suggests that credit card status alone may not significantly influence churn behavior. </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5576EBF-22D2-E9A6-2472-B1A5E1255816}"/>
              </a:ext>
            </a:extLst>
          </p:cNvPr>
          <p:cNvPicPr>
            <a:picLocks noChangeAspect="1"/>
          </p:cNvPicPr>
          <p:nvPr/>
        </p:nvPicPr>
        <p:blipFill>
          <a:blip r:embed="rId3"/>
          <a:stretch>
            <a:fillRect/>
          </a:stretch>
        </p:blipFill>
        <p:spPr>
          <a:xfrm>
            <a:off x="1044898" y="1389842"/>
            <a:ext cx="2705334" cy="2834886"/>
          </a:xfrm>
          <a:prstGeom prst="rect">
            <a:avLst/>
          </a:prstGeom>
        </p:spPr>
      </p:pic>
      <p:pic>
        <p:nvPicPr>
          <p:cNvPr id="8" name="Picture 7">
            <a:extLst>
              <a:ext uri="{FF2B5EF4-FFF2-40B4-BE49-F238E27FC236}">
                <a16:creationId xmlns:a16="http://schemas.microsoft.com/office/drawing/2014/main" id="{E9C45382-5AA2-FF44-CDE3-6B93CEB13A6E}"/>
              </a:ext>
            </a:extLst>
          </p:cNvPr>
          <p:cNvPicPr>
            <a:picLocks noChangeAspect="1"/>
          </p:cNvPicPr>
          <p:nvPr/>
        </p:nvPicPr>
        <p:blipFill>
          <a:blip r:embed="rId4"/>
          <a:stretch>
            <a:fillRect/>
          </a:stretch>
        </p:blipFill>
        <p:spPr>
          <a:xfrm>
            <a:off x="5387003" y="1524782"/>
            <a:ext cx="4511431" cy="1844200"/>
          </a:xfrm>
          <a:prstGeom prst="rect">
            <a:avLst/>
          </a:prstGeom>
        </p:spPr>
      </p:pic>
      <p:cxnSp>
        <p:nvCxnSpPr>
          <p:cNvPr id="9" name="Connector: Elbow 8">
            <a:extLst>
              <a:ext uri="{FF2B5EF4-FFF2-40B4-BE49-F238E27FC236}">
                <a16:creationId xmlns:a16="http://schemas.microsoft.com/office/drawing/2014/main" id="{52D4725D-8EE7-C2EB-70F6-7B542883B775}"/>
              </a:ext>
            </a:extLst>
          </p:cNvPr>
          <p:cNvCxnSpPr>
            <a:cxnSpLocks/>
          </p:cNvCxnSpPr>
          <p:nvPr/>
        </p:nvCxnSpPr>
        <p:spPr>
          <a:xfrm>
            <a:off x="3585296" y="2136470"/>
            <a:ext cx="1801707" cy="166851"/>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07ADEF30-59CC-C18B-C338-0CCDA5A54807}"/>
              </a:ext>
            </a:extLst>
          </p:cNvPr>
          <p:cNvCxnSpPr>
            <a:cxnSpLocks/>
          </p:cNvCxnSpPr>
          <p:nvPr/>
        </p:nvCxnSpPr>
        <p:spPr>
          <a:xfrm flipV="1">
            <a:off x="3420359" y="2922701"/>
            <a:ext cx="1966644" cy="785921"/>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14B3263-3C0D-B57B-0C86-103D919C70FA}"/>
              </a:ext>
            </a:extLst>
          </p:cNvPr>
          <p:cNvSpPr txBox="1"/>
          <p:nvPr/>
        </p:nvSpPr>
        <p:spPr>
          <a:xfrm>
            <a:off x="6809446" y="2155090"/>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842E2A98-6B37-7775-289D-CA5F1C2C7EA4}"/>
              </a:ext>
            </a:extLst>
          </p:cNvPr>
          <p:cNvSpPr txBox="1"/>
          <p:nvPr/>
        </p:nvSpPr>
        <p:spPr>
          <a:xfrm>
            <a:off x="6789126" y="2756485"/>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667808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CCACC938-1C6F-603D-681D-43B3CDDD0BB1}"/>
              </a:ext>
            </a:extLst>
          </p:cNvPr>
          <p:cNvPicPr>
            <a:picLocks noChangeAspect="1"/>
          </p:cNvPicPr>
          <p:nvPr/>
        </p:nvPicPr>
        <p:blipFill>
          <a:blip r:embed="rId3"/>
          <a:stretch>
            <a:fillRect/>
          </a:stretch>
        </p:blipFill>
        <p:spPr>
          <a:xfrm>
            <a:off x="907841" y="2001177"/>
            <a:ext cx="4808637" cy="2095682"/>
          </a:xfrm>
          <a:prstGeom prst="rect">
            <a:avLst/>
          </a:prstGeom>
        </p:spPr>
      </p:pic>
      <p:pic>
        <p:nvPicPr>
          <p:cNvPr id="8" name="Picture 7">
            <a:extLst>
              <a:ext uri="{FF2B5EF4-FFF2-40B4-BE49-F238E27FC236}">
                <a16:creationId xmlns:a16="http://schemas.microsoft.com/office/drawing/2014/main" id="{B7C6691F-6CFA-2FF5-C983-DDD9BAC6B7E2}"/>
              </a:ext>
            </a:extLst>
          </p:cNvPr>
          <p:cNvPicPr>
            <a:picLocks noChangeAspect="1"/>
          </p:cNvPicPr>
          <p:nvPr/>
        </p:nvPicPr>
        <p:blipFill>
          <a:blip r:embed="rId4"/>
          <a:stretch>
            <a:fillRect/>
          </a:stretch>
        </p:blipFill>
        <p:spPr>
          <a:xfrm>
            <a:off x="6818467" y="2001177"/>
            <a:ext cx="3756986" cy="3810330"/>
          </a:xfrm>
          <a:prstGeom prst="rect">
            <a:avLst/>
          </a:prstGeom>
        </p:spPr>
      </p:pic>
      <p:sp>
        <p:nvSpPr>
          <p:cNvPr id="9" name="TextBox 8">
            <a:extLst>
              <a:ext uri="{FF2B5EF4-FFF2-40B4-BE49-F238E27FC236}">
                <a16:creationId xmlns:a16="http://schemas.microsoft.com/office/drawing/2014/main" id="{84E7F0C3-F0B8-71ED-1A8B-51F657EDD01A}"/>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Active members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56759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5" y="4985463"/>
            <a:ext cx="9188515"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shows significant differences in churn rates based on membership status within the bank. Active members, comprising 51.5% of customers, exhibit a lower churn rate of 14.3%, indicating higher satisfaction and engagement. In contrast, inactive members, making up 48.5% of the customer base, have a higher churn rate of 26.9%, suggesting lower engagement and potential dissatisfaction.</a:t>
            </a:r>
            <a:endParaRPr lang="en-IN" sz="1600"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5AAAC656-8C11-3694-A8F4-1BBC6EC11A2E}"/>
              </a:ext>
            </a:extLst>
          </p:cNvPr>
          <p:cNvSpPr txBox="1"/>
          <p:nvPr/>
        </p:nvSpPr>
        <p:spPr>
          <a:xfrm>
            <a:off x="10237891" y="65504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3FD1825-B95A-8A9A-AE28-0268ED44F71D}"/>
              </a:ext>
            </a:extLst>
          </p:cNvPr>
          <p:cNvSpPr txBox="1"/>
          <p:nvPr/>
        </p:nvSpPr>
        <p:spPr>
          <a:xfrm>
            <a:off x="1942184" y="4281667"/>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pic>
        <p:nvPicPr>
          <p:cNvPr id="13" name="Picture 12">
            <a:extLst>
              <a:ext uri="{FF2B5EF4-FFF2-40B4-BE49-F238E27FC236}">
                <a16:creationId xmlns:a16="http://schemas.microsoft.com/office/drawing/2014/main" id="{EDBD39A3-667C-8BE2-7AE2-26372AC9FA6D}"/>
              </a:ext>
            </a:extLst>
          </p:cNvPr>
          <p:cNvPicPr>
            <a:picLocks noChangeAspect="1"/>
          </p:cNvPicPr>
          <p:nvPr/>
        </p:nvPicPr>
        <p:blipFill>
          <a:blip r:embed="rId3"/>
          <a:stretch>
            <a:fillRect/>
          </a:stretch>
        </p:blipFill>
        <p:spPr>
          <a:xfrm>
            <a:off x="754140" y="1437450"/>
            <a:ext cx="6682979" cy="2702812"/>
          </a:xfrm>
          <a:prstGeom prst="rect">
            <a:avLst/>
          </a:prstGeom>
        </p:spPr>
      </p:pic>
    </p:spTree>
    <p:extLst>
      <p:ext uri="{BB962C8B-B14F-4D97-AF65-F5344CB8AC3E}">
        <p14:creationId xmlns:p14="http://schemas.microsoft.com/office/powerpoint/2010/main" val="139295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162DA5AA-0BB9-BF57-4979-2B9EEAAE2230}"/>
              </a:ext>
            </a:extLst>
          </p:cNvPr>
          <p:cNvPicPr>
            <a:picLocks noChangeAspect="1"/>
          </p:cNvPicPr>
          <p:nvPr/>
        </p:nvPicPr>
        <p:blipFill>
          <a:blip r:embed="rId3"/>
          <a:stretch>
            <a:fillRect/>
          </a:stretch>
        </p:blipFill>
        <p:spPr>
          <a:xfrm>
            <a:off x="6177280" y="1865517"/>
            <a:ext cx="5867908" cy="3101609"/>
          </a:xfrm>
          <a:prstGeom prst="rect">
            <a:avLst/>
          </a:prstGeom>
        </p:spPr>
      </p:pic>
      <p:pic>
        <p:nvPicPr>
          <p:cNvPr id="8" name="Picture 7">
            <a:extLst>
              <a:ext uri="{FF2B5EF4-FFF2-40B4-BE49-F238E27FC236}">
                <a16:creationId xmlns:a16="http://schemas.microsoft.com/office/drawing/2014/main" id="{2D9C0A2B-D0C2-6C2B-DADB-22E44306AA2B}"/>
              </a:ext>
            </a:extLst>
          </p:cNvPr>
          <p:cNvPicPr>
            <a:picLocks noChangeAspect="1"/>
          </p:cNvPicPr>
          <p:nvPr/>
        </p:nvPicPr>
        <p:blipFill>
          <a:blip r:embed="rId4"/>
          <a:stretch>
            <a:fillRect/>
          </a:stretch>
        </p:blipFill>
        <p:spPr>
          <a:xfrm>
            <a:off x="403367" y="1865517"/>
            <a:ext cx="5692633" cy="2598645"/>
          </a:xfrm>
          <a:prstGeom prst="rect">
            <a:avLst/>
          </a:prstGeom>
        </p:spPr>
      </p:pic>
      <p:sp>
        <p:nvSpPr>
          <p:cNvPr id="9" name="TextBox 8">
            <a:extLst>
              <a:ext uri="{FF2B5EF4-FFF2-40B4-BE49-F238E27FC236}">
                <a16:creationId xmlns:a16="http://schemas.microsoft.com/office/drawing/2014/main" id="{CCC302FF-39A9-9817-F6E2-96628E9DB399}"/>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Salary</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3559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6" y="5354795"/>
            <a:ext cx="8512404" cy="1077218"/>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reveals that customers in the high salary bracket (120k+) form the largest group at 39.8% and have a slightly higher churn rate of 20.9%. Churn rates across other salary brackets are consistent, ranging from 19.1% to 20.4%. </a:t>
            </a:r>
            <a:endParaRPr lang="en-IN" sz="16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38821698-65D3-6D26-DA95-C5AFD891C296}"/>
              </a:ext>
            </a:extLst>
          </p:cNvPr>
          <p:cNvPicPr>
            <a:picLocks noChangeAspect="1"/>
          </p:cNvPicPr>
          <p:nvPr/>
        </p:nvPicPr>
        <p:blipFill>
          <a:blip r:embed="rId3"/>
          <a:stretch>
            <a:fillRect/>
          </a:stretch>
        </p:blipFill>
        <p:spPr>
          <a:xfrm>
            <a:off x="754165" y="1168248"/>
            <a:ext cx="4953429" cy="3642676"/>
          </a:xfrm>
          <a:prstGeom prst="rect">
            <a:avLst/>
          </a:prstGeom>
        </p:spPr>
      </p:pic>
      <p:sp>
        <p:nvSpPr>
          <p:cNvPr id="12" name="TextBox 11">
            <a:extLst>
              <a:ext uri="{FF2B5EF4-FFF2-40B4-BE49-F238E27FC236}">
                <a16:creationId xmlns:a16="http://schemas.microsoft.com/office/drawing/2014/main" id="{AF9004D1-B713-A4BF-0DB9-A79EC93C40A7}"/>
              </a:ext>
            </a:extLst>
          </p:cNvPr>
          <p:cNvSpPr txBox="1"/>
          <p:nvPr/>
        </p:nvSpPr>
        <p:spPr>
          <a:xfrm>
            <a:off x="1556171" y="3313584"/>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5624402F-0D7F-E8F9-2F2E-C3D5B48FC8AB}"/>
              </a:ext>
            </a:extLst>
          </p:cNvPr>
          <p:cNvSpPr txBox="1"/>
          <p:nvPr/>
        </p:nvSpPr>
        <p:spPr>
          <a:xfrm>
            <a:off x="2473111" y="331246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BDE4D389-387A-7EC1-99BE-626866434D4C}"/>
              </a:ext>
            </a:extLst>
          </p:cNvPr>
          <p:cNvSpPr txBox="1"/>
          <p:nvPr/>
        </p:nvSpPr>
        <p:spPr>
          <a:xfrm>
            <a:off x="3373681" y="32738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E296649F-5E02-E975-1036-CEDF4F24EA44}"/>
              </a:ext>
            </a:extLst>
          </p:cNvPr>
          <p:cNvSpPr txBox="1"/>
          <p:nvPr/>
        </p:nvSpPr>
        <p:spPr>
          <a:xfrm>
            <a:off x="4282436" y="327643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D726CBB7-F5D0-4EA6-BCA2-8AEE62E2F231}"/>
              </a:ext>
            </a:extLst>
          </p:cNvPr>
          <p:cNvSpPr txBox="1"/>
          <p:nvPr/>
        </p:nvSpPr>
        <p:spPr>
          <a:xfrm>
            <a:off x="5191192" y="153907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pic>
        <p:nvPicPr>
          <p:cNvPr id="18" name="Picture 17">
            <a:extLst>
              <a:ext uri="{FF2B5EF4-FFF2-40B4-BE49-F238E27FC236}">
                <a16:creationId xmlns:a16="http://schemas.microsoft.com/office/drawing/2014/main" id="{C767369D-F7F7-2155-84B2-B6F2A8507E85}"/>
              </a:ext>
            </a:extLst>
          </p:cNvPr>
          <p:cNvPicPr>
            <a:picLocks noChangeAspect="1"/>
          </p:cNvPicPr>
          <p:nvPr/>
        </p:nvPicPr>
        <p:blipFill>
          <a:blip r:embed="rId4"/>
          <a:stretch>
            <a:fillRect/>
          </a:stretch>
        </p:blipFill>
        <p:spPr>
          <a:xfrm>
            <a:off x="6635553" y="1135228"/>
            <a:ext cx="4549534" cy="3444538"/>
          </a:xfrm>
          <a:prstGeom prst="rect">
            <a:avLst/>
          </a:prstGeom>
        </p:spPr>
      </p:pic>
      <p:pic>
        <p:nvPicPr>
          <p:cNvPr id="11" name="Picture 10">
            <a:extLst>
              <a:ext uri="{FF2B5EF4-FFF2-40B4-BE49-F238E27FC236}">
                <a16:creationId xmlns:a16="http://schemas.microsoft.com/office/drawing/2014/main" id="{17864470-AFCA-4DA3-6F5A-C2A8E3A4D1DA}"/>
              </a:ext>
            </a:extLst>
          </p:cNvPr>
          <p:cNvPicPr>
            <a:picLocks noChangeAspect="1"/>
          </p:cNvPicPr>
          <p:nvPr/>
        </p:nvPicPr>
        <p:blipFill rotWithShape="1">
          <a:blip r:embed="rId3"/>
          <a:srcRect t="87937"/>
          <a:stretch/>
        </p:blipFill>
        <p:spPr>
          <a:xfrm>
            <a:off x="6116320" y="4362605"/>
            <a:ext cx="5425440" cy="439414"/>
          </a:xfrm>
          <a:prstGeom prst="rect">
            <a:avLst/>
          </a:prstGeom>
        </p:spPr>
      </p:pic>
      <p:sp>
        <p:nvSpPr>
          <p:cNvPr id="20" name="TextBox 19">
            <a:extLst>
              <a:ext uri="{FF2B5EF4-FFF2-40B4-BE49-F238E27FC236}">
                <a16:creationId xmlns:a16="http://schemas.microsoft.com/office/drawing/2014/main" id="{74C250B7-50EA-6FA8-0347-EF3CFA679ECE}"/>
              </a:ext>
            </a:extLst>
          </p:cNvPr>
          <p:cNvSpPr txBox="1"/>
          <p:nvPr/>
        </p:nvSpPr>
        <p:spPr>
          <a:xfrm>
            <a:off x="6780951" y="39928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86B4D83D-B335-959C-B529-5FBEB59E9373}"/>
              </a:ext>
            </a:extLst>
          </p:cNvPr>
          <p:cNvSpPr txBox="1"/>
          <p:nvPr/>
        </p:nvSpPr>
        <p:spPr>
          <a:xfrm>
            <a:off x="7824206" y="404707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9E3CA118-F528-CEE6-2CDF-98198EE067AB}"/>
              </a:ext>
            </a:extLst>
          </p:cNvPr>
          <p:cNvSpPr txBox="1"/>
          <p:nvPr/>
        </p:nvSpPr>
        <p:spPr>
          <a:xfrm>
            <a:off x="8924496" y="40030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06B41BE9-6F39-DA78-34DA-E83FCDD3E66C}"/>
              </a:ext>
            </a:extLst>
          </p:cNvPr>
          <p:cNvSpPr txBox="1"/>
          <p:nvPr/>
        </p:nvSpPr>
        <p:spPr>
          <a:xfrm>
            <a:off x="10012086" y="40030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C3AAA42F-13A0-29FC-91D4-AC36249BBF56}"/>
              </a:ext>
            </a:extLst>
          </p:cNvPr>
          <p:cNvSpPr txBox="1"/>
          <p:nvPr/>
        </p:nvSpPr>
        <p:spPr>
          <a:xfrm>
            <a:off x="11062961" y="3974007"/>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BFA03820-F833-2EDD-59B2-49633836FFFD}"/>
              </a:ext>
            </a:extLst>
          </p:cNvPr>
          <p:cNvSpPr txBox="1"/>
          <p:nvPr/>
        </p:nvSpPr>
        <p:spPr>
          <a:xfrm>
            <a:off x="6783491" y="16392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97B04C82-BD90-3D5F-957D-368C4227B669}"/>
              </a:ext>
            </a:extLst>
          </p:cNvPr>
          <p:cNvSpPr txBox="1"/>
          <p:nvPr/>
        </p:nvSpPr>
        <p:spPr>
          <a:xfrm>
            <a:off x="7832511" y="159384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2333A7D8-1E19-F509-4097-85A1E98E2B86}"/>
              </a:ext>
            </a:extLst>
          </p:cNvPr>
          <p:cNvSpPr txBox="1"/>
          <p:nvPr/>
        </p:nvSpPr>
        <p:spPr>
          <a:xfrm>
            <a:off x="8930949" y="1630515"/>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8" name="TextBox 27">
            <a:extLst>
              <a:ext uri="{FF2B5EF4-FFF2-40B4-BE49-F238E27FC236}">
                <a16:creationId xmlns:a16="http://schemas.microsoft.com/office/drawing/2014/main" id="{70F394AA-E038-9BA0-8445-1CA0B50A354C}"/>
              </a:ext>
            </a:extLst>
          </p:cNvPr>
          <p:cNvSpPr txBox="1"/>
          <p:nvPr/>
        </p:nvSpPr>
        <p:spPr>
          <a:xfrm>
            <a:off x="10012086" y="164128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E1DED2BB-93B2-DAC4-D250-70B0DEF6FC09}"/>
              </a:ext>
            </a:extLst>
          </p:cNvPr>
          <p:cNvSpPr txBox="1"/>
          <p:nvPr/>
        </p:nvSpPr>
        <p:spPr>
          <a:xfrm>
            <a:off x="11056026" y="166414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grpSp>
        <p:nvGrpSpPr>
          <p:cNvPr id="34" name="Group 33">
            <a:extLst>
              <a:ext uri="{FF2B5EF4-FFF2-40B4-BE49-F238E27FC236}">
                <a16:creationId xmlns:a16="http://schemas.microsoft.com/office/drawing/2014/main" id="{CF191BB7-CB28-A4E1-7327-9CA00BA9B665}"/>
              </a:ext>
            </a:extLst>
          </p:cNvPr>
          <p:cNvGrpSpPr/>
          <p:nvPr/>
        </p:nvGrpSpPr>
        <p:grpSpPr>
          <a:xfrm>
            <a:off x="1197360" y="3306460"/>
            <a:ext cx="1458000" cy="14040"/>
            <a:chOff x="1197360" y="3306460"/>
            <a:chExt cx="1458000" cy="14040"/>
          </a:xfrm>
        </p:grpSpPr>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2F9D0E60-01EF-CFA9-A488-51739AF151E4}"/>
                    </a:ext>
                  </a:extLst>
                </p14:cNvPr>
                <p14:cNvContentPartPr/>
                <p14:nvPr/>
              </p14:nvContentPartPr>
              <p14:xfrm>
                <a:off x="1197360" y="3306460"/>
                <a:ext cx="650880" cy="11160"/>
              </p14:xfrm>
            </p:contentPart>
          </mc:Choice>
          <mc:Fallback xmlns="">
            <p:pic>
              <p:nvPicPr>
                <p:cNvPr id="30" name="Ink 29">
                  <a:extLst>
                    <a:ext uri="{FF2B5EF4-FFF2-40B4-BE49-F238E27FC236}">
                      <a16:creationId xmlns:a16="http://schemas.microsoft.com/office/drawing/2014/main" id="{2F9D0E60-01EF-CFA9-A488-51739AF151E4}"/>
                    </a:ext>
                  </a:extLst>
                </p:cNvPr>
                <p:cNvPicPr/>
                <p:nvPr/>
              </p:nvPicPr>
              <p:blipFill>
                <a:blip r:embed="rId6"/>
                <a:stretch>
                  <a:fillRect/>
                </a:stretch>
              </p:blipFill>
              <p:spPr>
                <a:xfrm>
                  <a:off x="1188720" y="3297460"/>
                  <a:ext cx="6685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E2F1FD9B-D3A0-13C6-ABB8-DA1B71C3D230}"/>
                    </a:ext>
                  </a:extLst>
                </p14:cNvPr>
                <p14:cNvContentPartPr/>
                <p14:nvPr/>
              </p14:nvContentPartPr>
              <p14:xfrm>
                <a:off x="1864080" y="3319780"/>
                <a:ext cx="360" cy="360"/>
              </p14:xfrm>
            </p:contentPart>
          </mc:Choice>
          <mc:Fallback xmlns="">
            <p:pic>
              <p:nvPicPr>
                <p:cNvPr id="31" name="Ink 30">
                  <a:extLst>
                    <a:ext uri="{FF2B5EF4-FFF2-40B4-BE49-F238E27FC236}">
                      <a16:creationId xmlns:a16="http://schemas.microsoft.com/office/drawing/2014/main" id="{E2F1FD9B-D3A0-13C6-ABB8-DA1B71C3D230}"/>
                    </a:ext>
                  </a:extLst>
                </p:cNvPr>
                <p:cNvPicPr/>
                <p:nvPr/>
              </p:nvPicPr>
              <p:blipFill>
                <a:blip r:embed="rId8"/>
                <a:stretch>
                  <a:fillRect/>
                </a:stretch>
              </p:blipFill>
              <p:spPr>
                <a:xfrm>
                  <a:off x="1855440" y="33107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658D2700-2670-FE20-8AAB-51CFB73CC24F}"/>
                    </a:ext>
                  </a:extLst>
                </p14:cNvPr>
                <p14:cNvContentPartPr/>
                <p14:nvPr/>
              </p14:nvContentPartPr>
              <p14:xfrm>
                <a:off x="2102760" y="3306820"/>
                <a:ext cx="552600" cy="13680"/>
              </p14:xfrm>
            </p:contentPart>
          </mc:Choice>
          <mc:Fallback xmlns="">
            <p:pic>
              <p:nvPicPr>
                <p:cNvPr id="33" name="Ink 32">
                  <a:extLst>
                    <a:ext uri="{FF2B5EF4-FFF2-40B4-BE49-F238E27FC236}">
                      <a16:creationId xmlns:a16="http://schemas.microsoft.com/office/drawing/2014/main" id="{658D2700-2670-FE20-8AAB-51CFB73CC24F}"/>
                    </a:ext>
                  </a:extLst>
                </p:cNvPr>
                <p:cNvPicPr/>
                <p:nvPr/>
              </p:nvPicPr>
              <p:blipFill>
                <a:blip r:embed="rId10"/>
                <a:stretch>
                  <a:fillRect/>
                </a:stretch>
              </p:blipFill>
              <p:spPr>
                <a:xfrm>
                  <a:off x="2094120" y="3298180"/>
                  <a:ext cx="57024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A97A22D8-746B-B1B1-AE45-DAEAE42B4763}"/>
                  </a:ext>
                </a:extLst>
              </p14:cNvPr>
              <p14:cNvContentPartPr/>
              <p14:nvPr/>
            </p14:nvContentPartPr>
            <p14:xfrm>
              <a:off x="2662200" y="3306820"/>
              <a:ext cx="109080" cy="6120"/>
            </p14:xfrm>
          </p:contentPart>
        </mc:Choice>
        <mc:Fallback xmlns="">
          <p:pic>
            <p:nvPicPr>
              <p:cNvPr id="35" name="Ink 34">
                <a:extLst>
                  <a:ext uri="{FF2B5EF4-FFF2-40B4-BE49-F238E27FC236}">
                    <a16:creationId xmlns:a16="http://schemas.microsoft.com/office/drawing/2014/main" id="{A97A22D8-746B-B1B1-AE45-DAEAE42B4763}"/>
                  </a:ext>
                </a:extLst>
              </p:cNvPr>
              <p:cNvPicPr/>
              <p:nvPr/>
            </p:nvPicPr>
            <p:blipFill>
              <a:blip r:embed="rId12"/>
              <a:stretch>
                <a:fillRect/>
              </a:stretch>
            </p:blipFill>
            <p:spPr>
              <a:xfrm>
                <a:off x="2653200" y="3298180"/>
                <a:ext cx="126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DE135626-4ACD-D2C8-4793-697FF826B908}"/>
                  </a:ext>
                </a:extLst>
              </p14:cNvPr>
              <p14:cNvContentPartPr/>
              <p14:nvPr/>
            </p14:nvContentPartPr>
            <p14:xfrm>
              <a:off x="3009840" y="3256060"/>
              <a:ext cx="655920" cy="35640"/>
            </p14:xfrm>
          </p:contentPart>
        </mc:Choice>
        <mc:Fallback xmlns="">
          <p:pic>
            <p:nvPicPr>
              <p:cNvPr id="36" name="Ink 35">
                <a:extLst>
                  <a:ext uri="{FF2B5EF4-FFF2-40B4-BE49-F238E27FC236}">
                    <a16:creationId xmlns:a16="http://schemas.microsoft.com/office/drawing/2014/main" id="{DE135626-4ACD-D2C8-4793-697FF826B908}"/>
                  </a:ext>
                </a:extLst>
              </p:cNvPr>
              <p:cNvPicPr/>
              <p:nvPr/>
            </p:nvPicPr>
            <p:blipFill>
              <a:blip r:embed="rId14"/>
              <a:stretch>
                <a:fillRect/>
              </a:stretch>
            </p:blipFill>
            <p:spPr>
              <a:xfrm>
                <a:off x="3000840" y="3247420"/>
                <a:ext cx="673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a:extLst>
                  <a:ext uri="{FF2B5EF4-FFF2-40B4-BE49-F238E27FC236}">
                    <a16:creationId xmlns:a16="http://schemas.microsoft.com/office/drawing/2014/main" id="{911C8EBB-6932-D26D-19CE-764D7AB0E196}"/>
                  </a:ext>
                </a:extLst>
              </p14:cNvPr>
              <p14:cNvContentPartPr/>
              <p14:nvPr/>
            </p14:nvContentPartPr>
            <p14:xfrm>
              <a:off x="3921600" y="3276220"/>
              <a:ext cx="645480" cy="12960"/>
            </p14:xfrm>
          </p:contentPart>
        </mc:Choice>
        <mc:Fallback xmlns="">
          <p:pic>
            <p:nvPicPr>
              <p:cNvPr id="37" name="Ink 36">
                <a:extLst>
                  <a:ext uri="{FF2B5EF4-FFF2-40B4-BE49-F238E27FC236}">
                    <a16:creationId xmlns:a16="http://schemas.microsoft.com/office/drawing/2014/main" id="{911C8EBB-6932-D26D-19CE-764D7AB0E196}"/>
                  </a:ext>
                </a:extLst>
              </p:cNvPr>
              <p:cNvPicPr/>
              <p:nvPr/>
            </p:nvPicPr>
            <p:blipFill>
              <a:blip r:embed="rId16"/>
              <a:stretch>
                <a:fillRect/>
              </a:stretch>
            </p:blipFill>
            <p:spPr>
              <a:xfrm>
                <a:off x="3912960" y="3267580"/>
                <a:ext cx="663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 name="Ink 38">
                <a:extLst>
                  <a:ext uri="{FF2B5EF4-FFF2-40B4-BE49-F238E27FC236}">
                    <a16:creationId xmlns:a16="http://schemas.microsoft.com/office/drawing/2014/main" id="{812BEE85-FE21-CFB9-5166-3468ABFAD9E6}"/>
                  </a:ext>
                </a:extLst>
              </p14:cNvPr>
              <p14:cNvContentPartPr/>
              <p14:nvPr/>
            </p14:nvContentPartPr>
            <p14:xfrm>
              <a:off x="4576800" y="3274060"/>
              <a:ext cx="360" cy="25920"/>
            </p14:xfrm>
          </p:contentPart>
        </mc:Choice>
        <mc:Fallback xmlns="">
          <p:pic>
            <p:nvPicPr>
              <p:cNvPr id="39" name="Ink 38">
                <a:extLst>
                  <a:ext uri="{FF2B5EF4-FFF2-40B4-BE49-F238E27FC236}">
                    <a16:creationId xmlns:a16="http://schemas.microsoft.com/office/drawing/2014/main" id="{812BEE85-FE21-CFB9-5166-3468ABFAD9E6}"/>
                  </a:ext>
                </a:extLst>
              </p:cNvPr>
              <p:cNvPicPr/>
              <p:nvPr/>
            </p:nvPicPr>
            <p:blipFill>
              <a:blip r:embed="rId18"/>
              <a:stretch>
                <a:fillRect/>
              </a:stretch>
            </p:blipFill>
            <p:spPr>
              <a:xfrm>
                <a:off x="4568160" y="3265060"/>
                <a:ext cx="18000" cy="43560"/>
              </a:xfrm>
              <a:prstGeom prst="rect">
                <a:avLst/>
              </a:prstGeom>
            </p:spPr>
          </p:pic>
        </mc:Fallback>
      </mc:AlternateContent>
      <p:grpSp>
        <p:nvGrpSpPr>
          <p:cNvPr id="42" name="Group 41">
            <a:extLst>
              <a:ext uri="{FF2B5EF4-FFF2-40B4-BE49-F238E27FC236}">
                <a16:creationId xmlns:a16="http://schemas.microsoft.com/office/drawing/2014/main" id="{E0249AE9-008B-1635-DE47-1A038C6A8DDB}"/>
              </a:ext>
            </a:extLst>
          </p:cNvPr>
          <p:cNvGrpSpPr/>
          <p:nvPr/>
        </p:nvGrpSpPr>
        <p:grpSpPr>
          <a:xfrm>
            <a:off x="4825680" y="1524220"/>
            <a:ext cx="669240" cy="31680"/>
            <a:chOff x="4825680" y="1524220"/>
            <a:chExt cx="669240" cy="31680"/>
          </a:xfrm>
        </p:grpSpPr>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126FDB20-C6E0-6175-249C-7E04514FD7A6}"/>
                    </a:ext>
                  </a:extLst>
                </p14:cNvPr>
                <p14:cNvContentPartPr/>
                <p14:nvPr/>
              </p14:nvContentPartPr>
              <p14:xfrm>
                <a:off x="4825680" y="1524220"/>
                <a:ext cx="623520" cy="31680"/>
              </p14:xfrm>
            </p:contentPart>
          </mc:Choice>
          <mc:Fallback xmlns="">
            <p:pic>
              <p:nvPicPr>
                <p:cNvPr id="40" name="Ink 39">
                  <a:extLst>
                    <a:ext uri="{FF2B5EF4-FFF2-40B4-BE49-F238E27FC236}">
                      <a16:creationId xmlns:a16="http://schemas.microsoft.com/office/drawing/2014/main" id="{126FDB20-C6E0-6175-249C-7E04514FD7A6}"/>
                    </a:ext>
                  </a:extLst>
                </p:cNvPr>
                <p:cNvPicPr/>
                <p:nvPr/>
              </p:nvPicPr>
              <p:blipFill>
                <a:blip r:embed="rId20"/>
                <a:stretch>
                  <a:fillRect/>
                </a:stretch>
              </p:blipFill>
              <p:spPr>
                <a:xfrm>
                  <a:off x="4817040" y="1515580"/>
                  <a:ext cx="641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5E0F74A6-13C2-4478-3D24-3E48A830B47A}"/>
                    </a:ext>
                  </a:extLst>
                </p14:cNvPr>
                <p14:cNvContentPartPr/>
                <p14:nvPr/>
              </p14:nvContentPartPr>
              <p14:xfrm>
                <a:off x="5468280" y="1541500"/>
                <a:ext cx="26640" cy="3240"/>
              </p14:xfrm>
            </p:contentPart>
          </mc:Choice>
          <mc:Fallback xmlns="">
            <p:pic>
              <p:nvPicPr>
                <p:cNvPr id="41" name="Ink 40">
                  <a:extLst>
                    <a:ext uri="{FF2B5EF4-FFF2-40B4-BE49-F238E27FC236}">
                      <a16:creationId xmlns:a16="http://schemas.microsoft.com/office/drawing/2014/main" id="{5E0F74A6-13C2-4478-3D24-3E48A830B47A}"/>
                    </a:ext>
                  </a:extLst>
                </p:cNvPr>
                <p:cNvPicPr/>
                <p:nvPr/>
              </p:nvPicPr>
              <p:blipFill>
                <a:blip r:embed="rId22"/>
                <a:stretch>
                  <a:fillRect/>
                </a:stretch>
              </p:blipFill>
              <p:spPr>
                <a:xfrm>
                  <a:off x="5459640" y="1532860"/>
                  <a:ext cx="44280" cy="20880"/>
                </a:xfrm>
                <a:prstGeom prst="rect">
                  <a:avLst/>
                </a:prstGeom>
              </p:spPr>
            </p:pic>
          </mc:Fallback>
        </mc:AlternateContent>
      </p:grpSp>
    </p:spTree>
    <p:extLst>
      <p:ext uri="{BB962C8B-B14F-4D97-AF65-F5344CB8AC3E}">
        <p14:creationId xmlns:p14="http://schemas.microsoft.com/office/powerpoint/2010/main" val="4040336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416689" y="1166842"/>
            <a:ext cx="11181144" cy="1477328"/>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Bank customer churn refers to the phenomenon where customers cease their relationship with a bank. This can manifest in several ways, such as:</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Closing accounts entirely</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Transferring funds to another institution</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Discontinuing use of specific banking services</a:t>
            </a:r>
          </a:p>
        </p:txBody>
      </p:sp>
      <p:sp>
        <p:nvSpPr>
          <p:cNvPr id="2" name="TextBox 1">
            <a:extLst>
              <a:ext uri="{FF2B5EF4-FFF2-40B4-BE49-F238E27FC236}">
                <a16:creationId xmlns:a16="http://schemas.microsoft.com/office/drawing/2014/main" id="{07567A98-D6A4-EE9F-246B-644124640EF2}"/>
              </a:ext>
            </a:extLst>
          </p:cNvPr>
          <p:cNvSpPr txBox="1"/>
          <p:nvPr/>
        </p:nvSpPr>
        <p:spPr>
          <a:xfrm>
            <a:off x="416689"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Understanding Bank Customer Churn: Why Retention is Key</a:t>
            </a:r>
            <a:endParaRPr lang="en-IN" sz="24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6D523E3-3E60-996F-B371-25EAE86CE5DD}"/>
              </a:ext>
            </a:extLst>
          </p:cNvPr>
          <p:cNvSpPr txBox="1"/>
          <p:nvPr/>
        </p:nvSpPr>
        <p:spPr>
          <a:xfrm>
            <a:off x="416689" y="3723579"/>
            <a:ext cx="11181144" cy="2585323"/>
          </a:xfrm>
          <a:prstGeom prst="rect">
            <a:avLst/>
          </a:prstGeom>
          <a:noFill/>
        </p:spPr>
        <p:txBody>
          <a:bodyPr wrap="square" rtlCol="0">
            <a:spAutoFit/>
          </a:bodyPr>
          <a:lstStyle/>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Costly Acquisitions:</a:t>
            </a:r>
            <a:r>
              <a:rPr lang="en-US" dirty="0">
                <a:latin typeface="Segoe UI" panose="020B0502040204020203" pitchFamily="34" charset="0"/>
                <a:cs typeface="Segoe UI" panose="020B0502040204020203" pitchFamily="34" charset="0"/>
              </a:rPr>
              <a:t> Finding new customers is expensive, with marketing and onboarding surpassing the cost of retaining existing ones. Reducing churn keeps these costs in check.</a:t>
            </a:r>
          </a:p>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Lost Revenue Streams:</a:t>
            </a:r>
            <a:r>
              <a:rPr lang="en-US" dirty="0">
                <a:latin typeface="Segoe UI" panose="020B0502040204020203" pitchFamily="34" charset="0"/>
                <a:cs typeface="Segoe UI" panose="020B0502040204020203" pitchFamily="34" charset="0"/>
              </a:rPr>
              <a:t> Churning customers take their potential future business elsewhere. Retaining them ensures a steady source of income from accounts, loans, and other services.</a:t>
            </a:r>
          </a:p>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Damaged Reputation:</a:t>
            </a:r>
            <a:r>
              <a:rPr lang="en-US" dirty="0">
                <a:latin typeface="Segoe UI" panose="020B0502040204020203" pitchFamily="34" charset="0"/>
                <a:cs typeface="Segoe UI" panose="020B0502040204020203" pitchFamily="34" charset="0"/>
              </a:rPr>
              <a:t> A revolving door of customers suggests underlying issues. Addressing churn can rebuild trust and attract new customers seeking stability.</a:t>
            </a:r>
          </a:p>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By tackling churn, banks can plug the leak and strengthen their financial health.</a:t>
            </a:r>
          </a:p>
          <a:p>
            <a:pPr algn="just"/>
            <a:endParaRPr lang="en-IN"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EC17C331-3DA9-8591-7131-E64501A631C5}"/>
              </a:ext>
            </a:extLst>
          </p:cNvPr>
          <p:cNvSpPr txBox="1"/>
          <p:nvPr/>
        </p:nvSpPr>
        <p:spPr>
          <a:xfrm>
            <a:off x="416689" y="3298789"/>
            <a:ext cx="11181144"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High customer churn acts like a silent leak in a bank's profitability. Here's why it matters:</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598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2" name="TextBox 1">
            <a:extLst>
              <a:ext uri="{FF2B5EF4-FFF2-40B4-BE49-F238E27FC236}">
                <a16:creationId xmlns:a16="http://schemas.microsoft.com/office/drawing/2014/main" id="{07567A98-D6A4-EE9F-246B-644124640EF2}"/>
              </a:ext>
            </a:extLst>
          </p:cNvPr>
          <p:cNvSpPr txBox="1"/>
          <p:nvPr/>
        </p:nvSpPr>
        <p:spPr>
          <a:xfrm>
            <a:off x="256433" y="174097"/>
            <a:ext cx="9329195" cy="461665"/>
          </a:xfrm>
          <a:prstGeom prst="rect">
            <a:avLst/>
          </a:prstGeom>
          <a:noFill/>
        </p:spPr>
        <p:txBody>
          <a:bodyPr wrap="square" rtlCol="0">
            <a:spAutoFit/>
          </a:bodyPr>
          <a:lstStyle/>
          <a:p>
            <a:r>
              <a:rPr lang="en-IN" sz="2400" b="1" dirty="0">
                <a:latin typeface="Segoe UI" panose="020B0502040204020203" pitchFamily="34" charset="0"/>
                <a:cs typeface="Segoe UI" panose="020B0502040204020203" pitchFamily="34" charset="0"/>
              </a:rPr>
              <a:t>Recommendation</a:t>
            </a:r>
          </a:p>
        </p:txBody>
      </p:sp>
      <p:sp>
        <p:nvSpPr>
          <p:cNvPr id="6" name="TextBox 5">
            <a:extLst>
              <a:ext uri="{FF2B5EF4-FFF2-40B4-BE49-F238E27FC236}">
                <a16:creationId xmlns:a16="http://schemas.microsoft.com/office/drawing/2014/main" id="{26D523E3-3E60-996F-B371-25EAE86CE5DD}"/>
              </a:ext>
            </a:extLst>
          </p:cNvPr>
          <p:cNvSpPr txBox="1"/>
          <p:nvPr/>
        </p:nvSpPr>
        <p:spPr>
          <a:xfrm>
            <a:off x="360129" y="1046451"/>
            <a:ext cx="11181144" cy="5078313"/>
          </a:xfrm>
          <a:prstGeom prst="rect">
            <a:avLst/>
          </a:prstGeom>
          <a:noFill/>
        </p:spPr>
        <p:txBody>
          <a:bodyPr wrap="square" rtlCol="0">
            <a:spAutoFit/>
          </a:bodyPr>
          <a:lstStyle/>
          <a:p>
            <a:pPr algn="just"/>
            <a:r>
              <a:rPr lang="en-US" b="1" dirty="0">
                <a:latin typeface="Segoe UI" panose="020B0502040204020203" pitchFamily="34" charset="0"/>
                <a:cs typeface="Segoe UI" panose="020B0502040204020203" pitchFamily="34" charset="0"/>
              </a:rPr>
              <a:t>1.Develop targeted retention strategies for German customers</a:t>
            </a:r>
            <a:r>
              <a:rPr lang="en-US" dirty="0">
                <a:latin typeface="Segoe UI" panose="020B0502040204020203" pitchFamily="34" charset="0"/>
                <a:cs typeface="Segoe UI" panose="020B0502040204020203" pitchFamily="34" charset="0"/>
              </a:rPr>
              <a:t>: Implement personalized communication and engagement strategies to understand specific needs and concerns of German customers. Enhance customer support services in Germany, providing dedicated support teams to resolve issues promptly. Introduce special promotions, loyalty programs, or financial incentives to retain customers.</a:t>
            </a:r>
          </a:p>
          <a:p>
            <a:pPr algn="just"/>
            <a:r>
              <a:rPr lang="en-US" b="1" dirty="0">
                <a:latin typeface="Segoe UI" panose="020B0502040204020203" pitchFamily="34" charset="0"/>
                <a:cs typeface="Segoe UI" panose="020B0502040204020203" pitchFamily="34" charset="0"/>
              </a:rPr>
              <a:t>2.Improve Retention Among Female Customers: </a:t>
            </a:r>
            <a:r>
              <a:rPr lang="en-US" dirty="0">
                <a:latin typeface="Segoe UI" panose="020B0502040204020203" pitchFamily="34" charset="0"/>
                <a:cs typeface="Segoe UI" panose="020B0502040204020203" pitchFamily="34" charset="0"/>
              </a:rPr>
              <a:t>Focus on improving the banking experience for female customers. Create a dedicated feedback channel for female customers to voice their concerns and suggestions. Organize women-focused financial literacy programs and community events to build a stronger relationship with female customers.</a:t>
            </a:r>
          </a:p>
          <a:p>
            <a:pPr algn="just"/>
            <a:r>
              <a:rPr lang="en-US" b="1" dirty="0">
                <a:latin typeface="Segoe UI" panose="020B0502040204020203" pitchFamily="34" charset="0"/>
                <a:cs typeface="Segoe UI" panose="020B0502040204020203" pitchFamily="34" charset="0"/>
              </a:rPr>
              <a:t>3. Enhance Retention in Older Age Groups: </a:t>
            </a:r>
            <a:r>
              <a:rPr lang="en-US" dirty="0">
                <a:latin typeface="Segoe UI" panose="020B0502040204020203" pitchFamily="34" charset="0"/>
                <a:cs typeface="Segoe UI" panose="020B0502040204020203" pitchFamily="34" charset="0"/>
              </a:rPr>
              <a:t>Focus on retention strategies for customers aged 40 and above. Customized Products: Develop financial products that cater to the needs of customers in the 40-49 and 50+ age groups, such as retirement planning services.</a:t>
            </a:r>
          </a:p>
          <a:p>
            <a:pPr algn="just"/>
            <a:r>
              <a:rPr lang="en-US" b="1" dirty="0">
                <a:latin typeface="Segoe UI" panose="020B0502040204020203" pitchFamily="34" charset="0"/>
                <a:cs typeface="Segoe UI" panose="020B0502040204020203" pitchFamily="34" charset="0"/>
              </a:rPr>
              <a:t>4. Engage High-Value Customers: </a:t>
            </a:r>
            <a:r>
              <a:rPr lang="en-US" dirty="0">
                <a:latin typeface="Segoe UI" panose="020B0502040204020203" pitchFamily="34" charset="0"/>
                <a:cs typeface="Segoe UI" panose="020B0502040204020203" pitchFamily="34" charset="0"/>
              </a:rPr>
              <a:t>Pay special attention to customers with higher account balances. Provide VIP services or dedicated account managers for high-value customers to enhance their banking experience.</a:t>
            </a:r>
          </a:p>
          <a:p>
            <a:pPr algn="just"/>
            <a:r>
              <a:rPr lang="en-US" dirty="0">
                <a:latin typeface="Segoe UI" panose="020B0502040204020203" pitchFamily="34" charset="0"/>
                <a:cs typeface="Segoe UI" panose="020B0502040204020203" pitchFamily="34" charset="0"/>
              </a:rPr>
              <a:t>Offer exclusive benefits, such as higher interest rates on savings or lower loan rates, to high-value customers.</a:t>
            </a:r>
          </a:p>
          <a:p>
            <a:pPr algn="just"/>
            <a:r>
              <a:rPr lang="en-US" b="1" dirty="0">
                <a:latin typeface="Segoe UI" panose="020B0502040204020203" pitchFamily="34" charset="0"/>
                <a:cs typeface="Segoe UI" panose="020B0502040204020203" pitchFamily="34" charset="0"/>
              </a:rPr>
              <a:t>5. Optimize Product Offerings: </a:t>
            </a:r>
            <a:r>
              <a:rPr lang="en-US" dirty="0">
                <a:latin typeface="Segoe UI" panose="020B0502040204020203" pitchFamily="34" charset="0"/>
                <a:cs typeface="Segoe UI" panose="020B0502040204020203" pitchFamily="34" charset="0"/>
              </a:rPr>
              <a:t>Simplify and optimize product offerings. Conduct a review of current products to identify and eliminate those that may be causing customer dissatisfaction. Use customer feedback to continuously refine and improve product offerings.</a:t>
            </a:r>
          </a:p>
          <a:p>
            <a:pPr algn="just"/>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8521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6" name="TextBox 5">
            <a:extLst>
              <a:ext uri="{FF2B5EF4-FFF2-40B4-BE49-F238E27FC236}">
                <a16:creationId xmlns:a16="http://schemas.microsoft.com/office/drawing/2014/main" id="{26D523E3-3E60-996F-B371-25EAE86CE5DD}"/>
              </a:ext>
            </a:extLst>
          </p:cNvPr>
          <p:cNvSpPr txBox="1"/>
          <p:nvPr/>
        </p:nvSpPr>
        <p:spPr>
          <a:xfrm>
            <a:off x="350703" y="1197280"/>
            <a:ext cx="11181144" cy="4524315"/>
          </a:xfrm>
          <a:prstGeom prst="rect">
            <a:avLst/>
          </a:prstGeom>
          <a:noFill/>
        </p:spPr>
        <p:txBody>
          <a:bodyPr wrap="square" rtlCol="0">
            <a:spAutoFit/>
          </a:bodyPr>
          <a:lstStyle/>
          <a:p>
            <a:pPr algn="just"/>
            <a:r>
              <a:rPr lang="en-US" b="1" dirty="0">
                <a:latin typeface="Segoe UI" panose="020B0502040204020203" pitchFamily="34" charset="0"/>
                <a:cs typeface="Segoe UI" panose="020B0502040204020203" pitchFamily="34" charset="0"/>
              </a:rPr>
              <a:t>6. Strengthen Engagement with Inactive Members</a:t>
            </a:r>
            <a:r>
              <a:rPr lang="en-US" dirty="0">
                <a:latin typeface="Segoe UI" panose="020B0502040204020203" pitchFamily="34" charset="0"/>
                <a:cs typeface="Segoe UI" panose="020B0502040204020203" pitchFamily="34" charset="0"/>
              </a:rPr>
              <a:t>: Develop strategies to re-engage inactive members. Launch targeted re-engagement campaigns offering incentives for inactive members to become active again.</a:t>
            </a:r>
          </a:p>
          <a:p>
            <a:pPr algn="just"/>
            <a:r>
              <a:rPr lang="en-US" dirty="0">
                <a:latin typeface="Segoe UI" panose="020B0502040204020203" pitchFamily="34" charset="0"/>
                <a:cs typeface="Segoe UI" panose="020B0502040204020203" pitchFamily="34" charset="0"/>
              </a:rPr>
              <a:t>Implement activity monitoring to identify signs of inactivity early and intervene with personalized offers or support.</a:t>
            </a:r>
          </a:p>
          <a:p>
            <a:pPr algn="just"/>
            <a:r>
              <a:rPr lang="en-US" b="1" dirty="0">
                <a:latin typeface="Segoe UI" panose="020B0502040204020203" pitchFamily="34" charset="0"/>
                <a:cs typeface="Segoe UI" panose="020B0502040204020203" pitchFamily="34" charset="0"/>
              </a:rPr>
              <a:t>7. Leverage Credit Card Usage Insights: </a:t>
            </a:r>
            <a:r>
              <a:rPr lang="en-US" dirty="0">
                <a:latin typeface="Segoe UI" panose="020B0502040204020203" pitchFamily="34" charset="0"/>
                <a:cs typeface="Segoe UI" panose="020B0502040204020203" pitchFamily="34" charset="0"/>
              </a:rPr>
              <a:t>Promote credit card usage as part of a broader customer engagement strategy. Introduce incentive programs that reward customers for using their credit cards, such as cashback offers or reward points. Provide education on the benefits and responsible use of credit cards to help customers see the value in maintaining a credit card. Create bundled offers that combine credit cards with other bank products to increase overall engagement and satisfaction.</a:t>
            </a:r>
          </a:p>
          <a:p>
            <a:pPr algn="just"/>
            <a:r>
              <a:rPr lang="en-US" b="1" dirty="0">
                <a:latin typeface="Segoe UI" panose="020B0502040204020203" pitchFamily="34" charset="0"/>
                <a:cs typeface="Segoe UI" panose="020B0502040204020203" pitchFamily="34" charset="0"/>
              </a:rPr>
              <a:t>8. Maintain High Service Standards for High-Salary Bracket: </a:t>
            </a:r>
            <a:r>
              <a:rPr lang="en-US" dirty="0">
                <a:latin typeface="Segoe UI" panose="020B0502040204020203" pitchFamily="34" charset="0"/>
                <a:cs typeface="Segoe UI" panose="020B0502040204020203" pitchFamily="34" charset="0"/>
              </a:rPr>
              <a:t>Ensure high service standards for customers in the high-salary bracket. Offer tailored financial advice and investment opportunities for high-salary customers. Provide exclusive banking services, such as priority customer service and access to premium banking products.</a:t>
            </a:r>
          </a:p>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By implementing these recommendations, the bank can address the specific factors contributing to customer churn and work towards improving overall customer retention.</a:t>
            </a:r>
          </a:p>
        </p:txBody>
      </p:sp>
    </p:spTree>
    <p:extLst>
      <p:ext uri="{BB962C8B-B14F-4D97-AF65-F5344CB8AC3E}">
        <p14:creationId xmlns:p14="http://schemas.microsoft.com/office/powerpoint/2010/main" val="4218915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6" name="TextBox 5">
            <a:extLst>
              <a:ext uri="{FF2B5EF4-FFF2-40B4-BE49-F238E27FC236}">
                <a16:creationId xmlns:a16="http://schemas.microsoft.com/office/drawing/2014/main" id="{26D523E3-3E60-996F-B371-25EAE86CE5DD}"/>
              </a:ext>
            </a:extLst>
          </p:cNvPr>
          <p:cNvSpPr txBox="1"/>
          <p:nvPr/>
        </p:nvSpPr>
        <p:spPr>
          <a:xfrm>
            <a:off x="4892040" y="3244334"/>
            <a:ext cx="2479720" cy="523220"/>
          </a:xfrm>
          <a:prstGeom prst="rect">
            <a:avLst/>
          </a:prstGeom>
          <a:noFill/>
        </p:spPr>
        <p:txBody>
          <a:bodyPr wrap="square" rtlCol="0">
            <a:spAutoFit/>
          </a:bodyPr>
          <a:lstStyle/>
          <a:p>
            <a:pPr algn="just"/>
            <a:r>
              <a:rPr lang="en-US" sz="2800" b="1" dirty="0">
                <a:latin typeface="Segoe UI" panose="020B0502040204020203" pitchFamily="34" charset="0"/>
                <a:cs typeface="Segoe UI" panose="020B0502040204020203" pitchFamily="34" charset="0"/>
              </a:rPr>
              <a:t>Thank you</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612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324092" y="762606"/>
            <a:ext cx="9564626" cy="6273192"/>
          </a:xfrm>
          <a:prstGeom prst="rect">
            <a:avLst/>
          </a:prstGeom>
          <a:noFill/>
        </p:spPr>
        <p:txBody>
          <a:bodyPr wrap="square" rtlCol="0">
            <a:spAutoFit/>
          </a:bodyPr>
          <a:lstStyle/>
          <a:p>
            <a:pPr algn="just">
              <a:lnSpc>
                <a:spcPct val="150000"/>
              </a:lnSpc>
            </a:pPr>
            <a:r>
              <a:rPr lang="en-US" b="1" dirty="0" err="1">
                <a:latin typeface="Segoe UI" panose="020B0502040204020203" pitchFamily="34" charset="0"/>
                <a:cs typeface="Segoe UI" panose="020B0502040204020203" pitchFamily="34" charset="0"/>
              </a:rPr>
              <a:t>RowNumber</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Each row's unique sequential identifier.</a:t>
            </a:r>
          </a:p>
          <a:p>
            <a:pPr algn="just">
              <a:lnSpc>
                <a:spcPct val="150000"/>
              </a:lnSpc>
            </a:pPr>
            <a:r>
              <a:rPr lang="en-US" b="1" dirty="0" err="1">
                <a:latin typeface="Segoe UI" panose="020B0502040204020203" pitchFamily="34" charset="0"/>
                <a:cs typeface="Segoe UI" panose="020B0502040204020203" pitchFamily="34" charset="0"/>
              </a:rPr>
              <a:t>CustomerId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 number that uniquely identifies each customer (10000).</a:t>
            </a:r>
          </a:p>
          <a:p>
            <a:pPr algn="just">
              <a:lnSpc>
                <a:spcPct val="150000"/>
              </a:lnSpc>
            </a:pPr>
            <a:r>
              <a:rPr lang="en-US" b="1" dirty="0">
                <a:latin typeface="Segoe UI" panose="020B0502040204020203" pitchFamily="34" charset="0"/>
                <a:cs typeface="Segoe UI" panose="020B0502040204020203" pitchFamily="34" charset="0"/>
              </a:rPr>
              <a:t>Surname: </a:t>
            </a:r>
            <a:r>
              <a:rPr lang="en-US" dirty="0">
                <a:latin typeface="Segoe UI" panose="020B0502040204020203" pitchFamily="34" charset="0"/>
                <a:cs typeface="Segoe UI" panose="020B0502040204020203" pitchFamily="34" charset="0"/>
              </a:rPr>
              <a:t>The last name of each customer.</a:t>
            </a:r>
          </a:p>
          <a:p>
            <a:pPr algn="just">
              <a:lnSpc>
                <a:spcPct val="150000"/>
              </a:lnSpc>
            </a:pPr>
            <a:r>
              <a:rPr lang="en-US" b="1" dirty="0" err="1">
                <a:latin typeface="Segoe UI" panose="020B0502040204020203" pitchFamily="34" charset="0"/>
                <a:cs typeface="Segoe UI" panose="020B0502040204020203" pitchFamily="34" charset="0"/>
              </a:rPr>
              <a:t>CreditScore</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 score that reflects how financially reliable a customer is.(max:850, min:350)</a:t>
            </a:r>
          </a:p>
          <a:p>
            <a:pPr algn="just">
              <a:lnSpc>
                <a:spcPct val="150000"/>
              </a:lnSpc>
            </a:pPr>
            <a:r>
              <a:rPr lang="en-US" b="1" dirty="0">
                <a:latin typeface="Segoe UI" panose="020B0502040204020203" pitchFamily="34" charset="0"/>
                <a:cs typeface="Segoe UI" panose="020B0502040204020203" pitchFamily="34" charset="0"/>
              </a:rPr>
              <a:t>Geography: </a:t>
            </a:r>
            <a:r>
              <a:rPr lang="en-US" dirty="0">
                <a:latin typeface="Segoe UI" panose="020B0502040204020203" pitchFamily="34" charset="0"/>
                <a:cs typeface="Segoe UI" panose="020B0502040204020203" pitchFamily="34" charset="0"/>
              </a:rPr>
              <a:t>Where each customer lives.(</a:t>
            </a:r>
            <a:r>
              <a:rPr lang="en-US" sz="1800" dirty="0">
                <a:latin typeface="Segoe UI" panose="020B0502040204020203" pitchFamily="34" charset="0"/>
                <a:cs typeface="Segoe UI" panose="020B0502040204020203" pitchFamily="34" charset="0"/>
              </a:rPr>
              <a:t>France, Spain, and Germany</a:t>
            </a:r>
            <a:r>
              <a:rPr lang="en-US" dirty="0">
                <a:latin typeface="Segoe UI" panose="020B0502040204020203" pitchFamily="34" charset="0"/>
                <a:cs typeface="Segoe UI" panose="020B0502040204020203" pitchFamily="34" charset="0"/>
              </a:rPr>
              <a:t>)</a:t>
            </a:r>
          </a:p>
          <a:p>
            <a:pPr algn="just">
              <a:lnSpc>
                <a:spcPct val="150000"/>
              </a:lnSpc>
            </a:pPr>
            <a:r>
              <a:rPr lang="en-US" b="1" dirty="0">
                <a:latin typeface="Segoe UI" panose="020B0502040204020203" pitchFamily="34" charset="0"/>
                <a:cs typeface="Segoe UI" panose="020B0502040204020203" pitchFamily="34" charset="0"/>
              </a:rPr>
              <a:t>Gender: </a:t>
            </a:r>
            <a:r>
              <a:rPr lang="en-US" dirty="0">
                <a:latin typeface="Segoe UI" panose="020B0502040204020203" pitchFamily="34" charset="0"/>
                <a:cs typeface="Segoe UI" panose="020B0502040204020203" pitchFamily="34" charset="0"/>
              </a:rPr>
              <a:t>Whether the customer is male or female.</a:t>
            </a:r>
          </a:p>
          <a:p>
            <a:pPr algn="just">
              <a:lnSpc>
                <a:spcPct val="150000"/>
              </a:lnSpc>
            </a:pPr>
            <a:r>
              <a:rPr lang="en-US" b="1" dirty="0">
                <a:latin typeface="Segoe UI" panose="020B0502040204020203" pitchFamily="34" charset="0"/>
                <a:cs typeface="Segoe UI" panose="020B0502040204020203" pitchFamily="34" charset="0"/>
              </a:rPr>
              <a:t>Age: </a:t>
            </a:r>
            <a:r>
              <a:rPr lang="en-US" dirty="0">
                <a:latin typeface="Segoe UI" panose="020B0502040204020203" pitchFamily="34" charset="0"/>
                <a:cs typeface="Segoe UI" panose="020B0502040204020203" pitchFamily="34" charset="0"/>
              </a:rPr>
              <a:t>How old each customer is.</a:t>
            </a:r>
          </a:p>
          <a:p>
            <a:pPr algn="just">
              <a:lnSpc>
                <a:spcPct val="150000"/>
              </a:lnSpc>
            </a:pPr>
            <a:r>
              <a:rPr lang="en-US" b="1" dirty="0">
                <a:latin typeface="Segoe UI" panose="020B0502040204020203" pitchFamily="34" charset="0"/>
                <a:cs typeface="Segoe UI" panose="020B0502040204020203" pitchFamily="34" charset="0"/>
              </a:rPr>
              <a:t>Tenure: </a:t>
            </a:r>
            <a:r>
              <a:rPr lang="en-US" dirty="0">
                <a:latin typeface="Segoe UI" panose="020B0502040204020203" pitchFamily="34" charset="0"/>
                <a:cs typeface="Segoe UI" panose="020B0502040204020203" pitchFamily="34" charset="0"/>
              </a:rPr>
              <a:t>How long each customer has been with the bank (in years).</a:t>
            </a:r>
          </a:p>
          <a:p>
            <a:pPr algn="just">
              <a:lnSpc>
                <a:spcPct val="150000"/>
              </a:lnSpc>
            </a:pPr>
            <a:r>
              <a:rPr lang="en-US" b="1" dirty="0">
                <a:latin typeface="Segoe UI" panose="020B0502040204020203" pitchFamily="34" charset="0"/>
                <a:cs typeface="Segoe UI" panose="020B0502040204020203" pitchFamily="34" charset="0"/>
              </a:rPr>
              <a:t>Balance: </a:t>
            </a:r>
            <a:r>
              <a:rPr lang="en-US" dirty="0">
                <a:latin typeface="Segoe UI" panose="020B0502040204020203" pitchFamily="34" charset="0"/>
                <a:cs typeface="Segoe UI" panose="020B0502040204020203" pitchFamily="34" charset="0"/>
              </a:rPr>
              <a:t>How much money each customer has in their account.</a:t>
            </a:r>
          </a:p>
          <a:p>
            <a:pPr algn="just">
              <a:lnSpc>
                <a:spcPct val="150000"/>
              </a:lnSpc>
            </a:pPr>
            <a:r>
              <a:rPr lang="en-US" b="1" dirty="0" err="1">
                <a:latin typeface="Segoe UI" panose="020B0502040204020203" pitchFamily="34" charset="0"/>
                <a:cs typeface="Segoe UI" panose="020B0502040204020203" pitchFamily="34" charset="0"/>
              </a:rPr>
              <a:t>NumOfProducts</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How many different bank products each customer uses.</a:t>
            </a:r>
          </a:p>
          <a:p>
            <a:pPr algn="just">
              <a:lnSpc>
                <a:spcPct val="150000"/>
              </a:lnSpc>
            </a:pPr>
            <a:r>
              <a:rPr lang="en-US" b="1" dirty="0" err="1">
                <a:latin typeface="Segoe UI" panose="020B0502040204020203" pitchFamily="34" charset="0"/>
                <a:cs typeface="Segoe UI" panose="020B0502040204020203" pitchFamily="34" charset="0"/>
              </a:rPr>
              <a:t>HasCrCard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Whether each customer has a credit card (0 or 1).</a:t>
            </a:r>
          </a:p>
          <a:p>
            <a:pPr algn="just">
              <a:lnSpc>
                <a:spcPct val="150000"/>
              </a:lnSpc>
            </a:pPr>
            <a:r>
              <a:rPr lang="en-US" b="1" dirty="0" err="1">
                <a:latin typeface="Segoe UI" panose="020B0502040204020203" pitchFamily="34" charset="0"/>
                <a:cs typeface="Segoe UI" panose="020B0502040204020203" pitchFamily="34" charset="0"/>
              </a:rPr>
              <a:t>IsActiveMember</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Whether each customer is currently active (0 or 1).</a:t>
            </a:r>
          </a:p>
          <a:p>
            <a:pPr algn="just">
              <a:lnSpc>
                <a:spcPct val="150000"/>
              </a:lnSpc>
            </a:pPr>
            <a:r>
              <a:rPr lang="en-US" b="1" dirty="0" err="1">
                <a:latin typeface="Segoe UI" panose="020B0502040204020203" pitchFamily="34" charset="0"/>
                <a:cs typeface="Segoe UI" panose="020B0502040204020203" pitchFamily="34" charset="0"/>
              </a:rPr>
              <a:t>EstimatedSalary</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An estimate of each customer's annual salary.</a:t>
            </a:r>
          </a:p>
          <a:p>
            <a:pPr algn="just">
              <a:lnSpc>
                <a:spcPct val="150000"/>
              </a:lnSpc>
            </a:pPr>
            <a:r>
              <a:rPr lang="en-US" b="1" dirty="0">
                <a:latin typeface="Segoe UI" panose="020B0502040204020203" pitchFamily="34" charset="0"/>
                <a:cs typeface="Segoe UI" panose="020B0502040204020203" pitchFamily="34" charset="0"/>
              </a:rPr>
              <a:t>Exited: </a:t>
            </a:r>
            <a:r>
              <a:rPr lang="en-US" dirty="0">
                <a:latin typeface="Segoe UI" panose="020B0502040204020203" pitchFamily="34" charset="0"/>
                <a:cs typeface="Segoe UI" panose="020B0502040204020203" pitchFamily="34" charset="0"/>
              </a:rPr>
              <a:t>Whether each customer has left the bank (0 or 1).</a:t>
            </a:r>
          </a:p>
          <a:p>
            <a:pPr algn="just">
              <a:lnSpc>
                <a:spcPct val="150000"/>
              </a:lnSpc>
            </a:pPr>
            <a:endParaRPr lang="en-US" dirty="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CA8CCF5F-BFEB-57B3-E84D-BE92CD0D5391}"/>
              </a:ext>
            </a:extLst>
          </p:cNvPr>
          <p:cNvSpPr txBox="1"/>
          <p:nvPr/>
        </p:nvSpPr>
        <p:spPr>
          <a:xfrm>
            <a:off x="324092" y="196769"/>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About the Dataset</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2391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2" name="TextBox 1">
            <a:extLst>
              <a:ext uri="{FF2B5EF4-FFF2-40B4-BE49-F238E27FC236}">
                <a16:creationId xmlns:a16="http://schemas.microsoft.com/office/drawing/2014/main" id="{07567A98-D6A4-EE9F-246B-644124640EF2}"/>
              </a:ext>
            </a:extLst>
          </p:cNvPr>
          <p:cNvSpPr txBox="1"/>
          <p:nvPr/>
        </p:nvSpPr>
        <p:spPr>
          <a:xfrm>
            <a:off x="416689" y="372060"/>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Objective</a:t>
            </a:r>
            <a:endParaRPr lang="en-IN" sz="24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6D523E3-3E60-996F-B371-25EAE86CE5DD}"/>
              </a:ext>
            </a:extLst>
          </p:cNvPr>
          <p:cNvSpPr txBox="1"/>
          <p:nvPr/>
        </p:nvSpPr>
        <p:spPr>
          <a:xfrm>
            <a:off x="416689" y="2413337"/>
            <a:ext cx="11181144" cy="2031325"/>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In this report, we delve into the phenomenon of customer churn within banking institutions. Customer churn, or the rate at which customers leave a service or product, is a critical metric for banks to monitor and understand. By analyzing factors influencing churn, banks can develop strategies to retain customers and enhance customer satisfaction.</a:t>
            </a:r>
          </a:p>
          <a:p>
            <a:pPr algn="just"/>
            <a:r>
              <a:rPr lang="en-US" dirty="0">
                <a:latin typeface="Segoe UI" panose="020B0502040204020203" pitchFamily="34" charset="0"/>
                <a:cs typeface="Segoe UI" panose="020B0502040204020203" pitchFamily="34" charset="0"/>
              </a:rPr>
              <a:t>The primary objective of this report is to explore the dataset containing information about bank customers and their churn status. Through SQL analysis, we aim to identify key factors that contribute to customer churn and provide insights for mitigating churn rates.</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558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2252219" y="2889017"/>
            <a:ext cx="7993929" cy="954107"/>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Understanding Customer Churn Patterns in Banking Institutions</a:t>
            </a:r>
            <a:endParaRPr lang="en-IN"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758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2" name="TextBox 1">
            <a:extLst>
              <a:ext uri="{FF2B5EF4-FFF2-40B4-BE49-F238E27FC236}">
                <a16:creationId xmlns:a16="http://schemas.microsoft.com/office/drawing/2014/main" id="{50D59DB9-E109-C338-8B35-C8BAFA72B641}"/>
              </a:ext>
            </a:extLst>
          </p:cNvPr>
          <p:cNvSpPr txBox="1"/>
          <p:nvPr/>
        </p:nvSpPr>
        <p:spPr>
          <a:xfrm>
            <a:off x="370391" y="287317"/>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Dataset Snapshot</a:t>
            </a:r>
            <a:endParaRPr lang="en-IN" sz="24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FBD0DE4-E1A7-E19F-6D91-0FD344A4F1FA}"/>
              </a:ext>
            </a:extLst>
          </p:cNvPr>
          <p:cNvPicPr>
            <a:picLocks noChangeAspect="1"/>
          </p:cNvPicPr>
          <p:nvPr/>
        </p:nvPicPr>
        <p:blipFill>
          <a:blip r:embed="rId3"/>
          <a:stretch>
            <a:fillRect/>
          </a:stretch>
        </p:blipFill>
        <p:spPr>
          <a:xfrm>
            <a:off x="494462" y="1955606"/>
            <a:ext cx="10121724" cy="3155137"/>
          </a:xfrm>
          <a:prstGeom prst="rect">
            <a:avLst/>
          </a:prstGeom>
        </p:spPr>
      </p:pic>
      <p:sp>
        <p:nvSpPr>
          <p:cNvPr id="7" name="TextBox 6">
            <a:extLst>
              <a:ext uri="{FF2B5EF4-FFF2-40B4-BE49-F238E27FC236}">
                <a16:creationId xmlns:a16="http://schemas.microsoft.com/office/drawing/2014/main" id="{DC4700FA-3F3F-DB8B-2F00-86403FCE1C2B}"/>
              </a:ext>
            </a:extLst>
          </p:cNvPr>
          <p:cNvSpPr txBox="1"/>
          <p:nvPr/>
        </p:nvSpPr>
        <p:spPr>
          <a:xfrm>
            <a:off x="370391" y="1482099"/>
            <a:ext cx="3264061" cy="369332"/>
          </a:xfrm>
          <a:prstGeom prst="rect">
            <a:avLst/>
          </a:prstGeom>
          <a:noFill/>
        </p:spPr>
        <p:txBody>
          <a:bodyPr wrap="square" rtlCol="0">
            <a:spAutoFit/>
          </a:bodyPr>
          <a:lstStyle/>
          <a:p>
            <a:r>
              <a:rPr lang="en-IN" b="1" dirty="0">
                <a:latin typeface="Segoe UI" panose="020B0502040204020203" pitchFamily="34" charset="0"/>
                <a:cs typeface="Segoe UI" panose="020B0502040204020203" pitchFamily="34" charset="0"/>
              </a:rPr>
              <a:t>Tool used </a:t>
            </a:r>
            <a:r>
              <a:rPr lang="en-IN" dirty="0">
                <a:latin typeface="Segoe UI" panose="020B0502040204020203" pitchFamily="34" charset="0"/>
                <a:cs typeface="Segoe UI" panose="020B0502040204020203" pitchFamily="34" charset="0"/>
              </a:rPr>
              <a:t>: SQL , Power BI</a:t>
            </a:r>
          </a:p>
        </p:txBody>
      </p:sp>
    </p:spTree>
    <p:extLst>
      <p:ext uri="{BB962C8B-B14F-4D97-AF65-F5344CB8AC3E}">
        <p14:creationId xmlns:p14="http://schemas.microsoft.com/office/powerpoint/2010/main" val="202994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6" name="Picture 5">
            <a:extLst>
              <a:ext uri="{FF2B5EF4-FFF2-40B4-BE49-F238E27FC236}">
                <a16:creationId xmlns:a16="http://schemas.microsoft.com/office/drawing/2014/main" id="{4AFFC3FC-738E-A13A-5471-34266A2407B3}"/>
              </a:ext>
            </a:extLst>
          </p:cNvPr>
          <p:cNvPicPr>
            <a:picLocks noChangeAspect="1"/>
          </p:cNvPicPr>
          <p:nvPr/>
        </p:nvPicPr>
        <p:blipFill>
          <a:blip r:embed="rId3"/>
          <a:stretch>
            <a:fillRect/>
          </a:stretch>
        </p:blipFill>
        <p:spPr>
          <a:xfrm>
            <a:off x="3230631" y="1420956"/>
            <a:ext cx="5730737" cy="4016088"/>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Total Customers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7077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pic>
        <p:nvPicPr>
          <p:cNvPr id="4" name="Picture 3">
            <a:extLst>
              <a:ext uri="{FF2B5EF4-FFF2-40B4-BE49-F238E27FC236}">
                <a16:creationId xmlns:a16="http://schemas.microsoft.com/office/drawing/2014/main" id="{3733C23A-B514-6AF0-D682-4C39F0DEDB1D}"/>
              </a:ext>
            </a:extLst>
          </p:cNvPr>
          <p:cNvPicPr>
            <a:picLocks noChangeAspect="1"/>
          </p:cNvPicPr>
          <p:nvPr/>
        </p:nvPicPr>
        <p:blipFill rotWithShape="1">
          <a:blip r:embed="rId3"/>
          <a:srcRect l="17816"/>
          <a:stretch/>
        </p:blipFill>
        <p:spPr>
          <a:xfrm>
            <a:off x="6362438" y="1447895"/>
            <a:ext cx="5034767" cy="3363186"/>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794793" y="2892582"/>
            <a:ext cx="4552710" cy="2585323"/>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The churn rate among bank customers is 20.4%, indicating that this percentage of clients have chosen to close their accounts. Conversely, the non-churn rate stands at 79.6%, reflecting the proportion of customers who have continued their banking relationship. This high retention rate underscores the satisfaction and loyalty of most of the clientele.</a:t>
            </a:r>
            <a:endParaRPr lang="en-IN"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2C66DB5-3669-819C-07EB-738340680664}"/>
              </a:ext>
            </a:extLst>
          </p:cNvPr>
          <p:cNvSpPr txBox="1"/>
          <p:nvPr/>
        </p:nvSpPr>
        <p:spPr>
          <a:xfrm>
            <a:off x="794794" y="1041772"/>
            <a:ext cx="4552710" cy="1477328"/>
          </a:xfrm>
          <a:prstGeom prst="rect">
            <a:avLst/>
          </a:prstGeom>
          <a:noFill/>
        </p:spPr>
        <p:txBody>
          <a:bodyPr wrap="square" rtlCol="0">
            <a:spAutoFit/>
          </a:bodyPr>
          <a:lstStyle/>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Tracking churn and retention rates in banks is essential for understanding customer loyalty, improving retention strategies, and sustaining long-term growth.</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5377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3075</TotalTime>
  <Words>1932</Words>
  <Application>Microsoft Office PowerPoint</Application>
  <PresentationFormat>Widescreen</PresentationFormat>
  <Paragraphs>158</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Ananya Das</dc:creator>
  <cp:lastModifiedBy>Ananya Das</cp:lastModifiedBy>
  <cp:revision>11</cp:revision>
  <dcterms:created xsi:type="dcterms:W3CDTF">2024-05-19T04:07:33Z</dcterms:created>
  <dcterms:modified xsi:type="dcterms:W3CDTF">2024-05-22T05:28:48Z</dcterms:modified>
</cp:coreProperties>
</file>